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slides/charts/chart1.xml" ContentType="application/vnd.openxmlformats-officedocument.drawingml.chart+xml"/>
  <Override PartName="/ppt/notesSlides/notesSlide2.xml" ContentType="application/vnd.openxmlformats-officedocument.presentationml.notesSlide+xml"/>
  <Override PartName="/ppt/slides/slide3.xml" ContentType="application/vnd.openxmlformats-officedocument.presentationml.slide+xml"/>
  <Override PartName="/ppt/slides/charts/chart2.xml" ContentType="application/vnd.openxmlformats-officedocument.drawingml.chart+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Default Extension="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51a7a5f7b6154d6a" /><Relationship Type="http://schemas.openxmlformats.org/officeDocument/2006/relationships/extended-properties" Target="/docProps/app.xml" Id="R63a9150cbf6b4374" /><Relationship Type="http://schemas.openxmlformats.org/officeDocument/2006/relationships/officeDocument" Target="/ppt/presentation.xml" Id="Rc8c9d10338eb4322" /></Relationships>
</file>

<file path=ppt/presentation.xml><?xml version="1.0" encoding="utf-8"?>
<p:presentation xmlns:p="http://schemas.openxmlformats.org/presentationml/2006/main">
  <p:sldMasterIdLst>
    <p:sldMasterId xmlns:r="http://schemas.openxmlformats.org/officeDocument/2006/relationships" id="2147483648" r:id="R98d0030cac884f6f"/>
  </p:sldMasterIdLst>
  <p:notesMasterIdLst>
    <p:notesMasterId xmlns:r="http://schemas.openxmlformats.org/officeDocument/2006/relationships" r:id="R06e1b9b07cd94e7d"/>
  </p:notesMasterIdLst>
  <p:sldIdLst>
    <p:sldId xmlns:r="http://schemas.openxmlformats.org/officeDocument/2006/relationships" id="256" r:id="Rd076ee2be0244a3a"/>
    <p:sldId xmlns:r="http://schemas.openxmlformats.org/officeDocument/2006/relationships" id="257" r:id="R21b565b6fbdb4ae7"/>
    <p:sldId xmlns:r="http://schemas.openxmlformats.org/officeDocument/2006/relationships" id="258" r:id="Raf25e2c38ddf4e04"/>
    <p:sldId xmlns:r="http://schemas.openxmlformats.org/officeDocument/2006/relationships" id="259" r:id="Rf443881bbd3a4af9"/>
    <p:sldId xmlns:r="http://schemas.openxmlformats.org/officeDocument/2006/relationships" id="260" r:id="R9d4a5a1695ea4056"/>
    <p:sldId xmlns:r="http://schemas.openxmlformats.org/officeDocument/2006/relationships" id="261" r:id="Rada94c378e294e18"/>
    <p:sldId xmlns:r="http://schemas.openxmlformats.org/officeDocument/2006/relationships" id="262" r:id="Rf79bc4a8f735421c"/>
    <p:sldId xmlns:r="http://schemas.openxmlformats.org/officeDocument/2006/relationships" id="263" r:id="Re73ec95ba67e4ea8"/>
    <p:sldId xmlns:r="http://schemas.openxmlformats.org/officeDocument/2006/relationships" id="264" r:id="R57198cc047f047fa"/>
    <p:sldId xmlns:r="http://schemas.openxmlformats.org/officeDocument/2006/relationships" id="265" r:id="R05612c74a19a45c1"/>
    <p:sldId xmlns:r="http://schemas.openxmlformats.org/officeDocument/2006/relationships" id="266" r:id="R92835bb3927a48d9"/>
    <p:sldId xmlns:r="http://schemas.openxmlformats.org/officeDocument/2006/relationships" id="267" r:id="R02242510d9234994"/>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6f751c49c3b741d2" /><Relationship Type="http://schemas.openxmlformats.org/officeDocument/2006/relationships/slideMaster" Target="/ppt/slideMasters/slideMaster1.xml" Id="R98d0030cac884f6f" /><Relationship Type="http://schemas.openxmlformats.org/officeDocument/2006/relationships/notesMaster" Target="/ppt/notesMasters/notesMaster1.xml" Id="R06e1b9b07cd94e7d" /><Relationship Type="http://schemas.openxmlformats.org/officeDocument/2006/relationships/presProps" Target="/ppt/presProps.xml" Id="R7df9eac2791d4cc9" /><Relationship Type="http://schemas.openxmlformats.org/officeDocument/2006/relationships/tableStyles" Target="/ppt/tableStyles.xml" Id="R559e3cd0a1e0413e" /><Relationship Type="http://schemas.openxmlformats.org/officeDocument/2006/relationships/slide" Target="/ppt/slides/slide1.xml" Id="Rd076ee2be0244a3a" /><Relationship Type="http://schemas.openxmlformats.org/officeDocument/2006/relationships/slide" Target="/ppt/slides/slide2.xml" Id="R21b565b6fbdb4ae7" /><Relationship Type="http://schemas.openxmlformats.org/officeDocument/2006/relationships/slide" Target="/ppt/slides/slide3.xml" Id="Raf25e2c38ddf4e04" /><Relationship Type="http://schemas.openxmlformats.org/officeDocument/2006/relationships/slide" Target="/ppt/slides/slide4.xml" Id="Rf443881bbd3a4af9" /><Relationship Type="http://schemas.openxmlformats.org/officeDocument/2006/relationships/slide" Target="/ppt/slides/slide5.xml" Id="R9d4a5a1695ea4056" /><Relationship Type="http://schemas.openxmlformats.org/officeDocument/2006/relationships/slide" Target="/ppt/slides/slide6.xml" Id="Rada94c378e294e18" /><Relationship Type="http://schemas.openxmlformats.org/officeDocument/2006/relationships/slide" Target="/ppt/slides/slide7.xml" Id="Rf79bc4a8f735421c" /><Relationship Type="http://schemas.openxmlformats.org/officeDocument/2006/relationships/slide" Target="/ppt/slides/slide8.xml" Id="Re73ec95ba67e4ea8" /><Relationship Type="http://schemas.openxmlformats.org/officeDocument/2006/relationships/slide" Target="/ppt/slides/slide9.xml" Id="R57198cc047f047fa" /><Relationship Type="http://schemas.openxmlformats.org/officeDocument/2006/relationships/slide" Target="/ppt/slides/slide10.xml" Id="R05612c74a19a45c1" /><Relationship Type="http://schemas.openxmlformats.org/officeDocument/2006/relationships/slide" Target="/ppt/slides/slide11.xml" Id="R92835bb3927a48d9" /><Relationship Type="http://schemas.openxmlformats.org/officeDocument/2006/relationships/slide" Target="/ppt/slides/slide12.xml" Id="R02242510d923499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61a5c6e83a14cdc"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ff27d79604624fb8" /><Relationship Type="http://schemas.openxmlformats.org/officeDocument/2006/relationships/notesMaster" Target="/ppt/notesMasters/notesMaster1.xml" Id="Rf7dea21908e54488" /></Relationships>
</file>

<file path=ppt/notesSlides/_rels/notesSlide2.xml.rels>&#65279;<?xml version="1.0" encoding="utf-8"?><Relationships xmlns="http://schemas.openxmlformats.org/package/2006/relationships"><Relationship Type="http://schemas.openxmlformats.org/officeDocument/2006/relationships/slide" Target="/ppt/slides/slide2.xml" Id="R138fdc8ad8964580" /><Relationship Type="http://schemas.openxmlformats.org/officeDocument/2006/relationships/notesMaster" Target="/ppt/notesMasters/notesMaster1.xml" Id="R7c6e66eeddf3482a" /></Relationships>
</file>

<file path=ppt/notesSlides/_rels/notesSlide3.xml.rels>&#65279;<?xml version="1.0" encoding="utf-8"?><Relationships xmlns="http://schemas.openxmlformats.org/package/2006/relationships"><Relationship Type="http://schemas.openxmlformats.org/officeDocument/2006/relationships/slide" Target="/ppt/slides/slide3.xml" Id="Rf6a8bb5f47884f45" /><Relationship Type="http://schemas.openxmlformats.org/officeDocument/2006/relationships/notesMaster" Target="/ppt/notesMasters/notesMaster1.xml" Id="Reec452922a7547c9" /></Relationships>
</file>

<file path=ppt/notesSlides/_rels/notesSlide4.xml.rels>&#65279;<?xml version="1.0" encoding="utf-8"?><Relationships xmlns="http://schemas.openxmlformats.org/package/2006/relationships"><Relationship Type="http://schemas.openxmlformats.org/officeDocument/2006/relationships/slide" Target="/ppt/slides/slide4.xml" Id="R89b80e34bad9429d" /><Relationship Type="http://schemas.openxmlformats.org/officeDocument/2006/relationships/notesMaster" Target="/ppt/notesMasters/notesMaster1.xml" Id="Rb13e5ea27a054e19" /></Relationships>
</file>

<file path=ppt/notesSlides/_rels/notesSlide5.xml.rels>&#65279;<?xml version="1.0" encoding="utf-8"?><Relationships xmlns="http://schemas.openxmlformats.org/package/2006/relationships"><Relationship Type="http://schemas.openxmlformats.org/officeDocument/2006/relationships/slide" Target="/ppt/slides/slide5.xml" Id="R425641d884bb4238" /><Relationship Type="http://schemas.openxmlformats.org/officeDocument/2006/relationships/notesMaster" Target="/ppt/notesMasters/notesMaster1.xml" Id="R0e62fd8ad6c142d7" /></Relationships>
</file>

<file path=ppt/notesSlides/_rels/notesSlide6.xml.rels>&#65279;<?xml version="1.0" encoding="utf-8"?><Relationships xmlns="http://schemas.openxmlformats.org/package/2006/relationships"><Relationship Type="http://schemas.openxmlformats.org/officeDocument/2006/relationships/slide" Target="/ppt/slides/slide6.xml" Id="R481f01875d7f4810" /><Relationship Type="http://schemas.openxmlformats.org/officeDocument/2006/relationships/notesMaster" Target="/ppt/notesMasters/notesMaster1.xml" Id="Raaa8e2ff520741e3" /></Relationships>
</file>

<file path=ppt/notesSlides/_rels/notesSlide7.xml.rels>&#65279;<?xml version="1.0" encoding="utf-8"?><Relationships xmlns="http://schemas.openxmlformats.org/package/2006/relationships"><Relationship Type="http://schemas.openxmlformats.org/officeDocument/2006/relationships/slide" Target="/ppt/slides/slide7.xml" Id="Rec3b79fe1f854c1f" /><Relationship Type="http://schemas.openxmlformats.org/officeDocument/2006/relationships/notesMaster" Target="/ppt/notesMasters/notesMaster1.xml" Id="R8b828fa8cbda47a3" /></Relationships>
</file>

<file path=ppt/notesSlides/_rels/notesSlide8.xml.rels>&#65279;<?xml version="1.0" encoding="utf-8"?><Relationships xmlns="http://schemas.openxmlformats.org/package/2006/relationships"><Relationship Type="http://schemas.openxmlformats.org/officeDocument/2006/relationships/slide" Target="/ppt/slides/slide8.xml" Id="Rae653304883d48b5" /><Relationship Type="http://schemas.openxmlformats.org/officeDocument/2006/relationships/notesMaster" Target="/ppt/notesMasters/notesMaster1.xml" Id="R6259424a548045eb" /></Relationships>
</file>

<file path=ppt/notesSlides/_rels/notesSlide9.xml.rels>&#65279;<?xml version="1.0" encoding="utf-8"?><Relationships xmlns="http://schemas.openxmlformats.org/package/2006/relationships"><Relationship Type="http://schemas.openxmlformats.org/officeDocument/2006/relationships/slide" Target="/ppt/slides/slide9.xml" Id="R022e995208c84c22" /><Relationship Type="http://schemas.openxmlformats.org/officeDocument/2006/relationships/notesMaster" Target="/ppt/notesMasters/notesMaster1.xml" Id="R43b0d880c38d4c50"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10cbb565f4f04f3d" /><Relationship Type="http://schemas.openxmlformats.org/officeDocument/2006/relationships/notesMaster" Target="/ppt/notesMasters/notesMaster1.xml" Id="R237a3561482c4c50"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3b265785aab49cf" /><Relationship Type="http://schemas.openxmlformats.org/officeDocument/2006/relationships/notesMaster" Target="/ppt/notesMasters/notesMaster1.xml" Id="Ra17df5f3f24e4ac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90e96224041b46e4" /><Relationship Type="http://schemas.openxmlformats.org/officeDocument/2006/relationships/notesMaster" Target="/ppt/notesMasters/notesMaster1.xml" Id="Rcba1706bec6f4456"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本資料はTBS CROSS DIG「AI QUEST」の今井翔太氏の解説を起点に、公開資料による確認と実務向け提案を加えたもの。事実、見立て、仮想例を各ページで区別する。製品情報は2026年10月3日時点。表紙は抽象的な生成イラストで、実製品の画面ではない。</a:t>
            </a:r>
          </a:p>
          <a:p xmlns:a="http://schemas.openxmlformats.org/drawingml/2006/main">
            <a:r>
              <a:t/>
            </a:r>
          </a:p>
          <a:p xmlns:a="http://schemas.openxmlformats.org/drawingml/2006/main">
            <a:r>
              <a:t>出典（2026年10月3日確認）</a:t>
            </a:r>
          </a:p>
          <a:p xmlns:a="http://schemas.openxmlformats.org/drawingml/2006/main">
            <a:r>
              <a:t>番組</a:t>
            </a:r>
          </a:p>
          <a:p xmlns:a="http://schemas.openxmlformats.org/drawingml/2006/main">
            <a:r>
              <a:t>https://www.youtube.com/watch?v=_Ef0j-gpLgs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【確認済み事実】AAの2026年9月30日の評価。Gemini 4 Argon (high) 53、Astra (max) 53、Sol (max) 52。推論設定を含む比較。Indexは主に英語・テキスト中心の複合指標であり、日常業務の正答率や画像・音声を含む全能力の値ではない。図はゼロ起点。</a:t>
            </a:r>
          </a:p>
          <a:p xmlns:a="http://schemas.openxmlformats.org/drawingml/2006/main">
            <a:r>
              <a:t/>
            </a:r>
          </a:p>
          <a:p xmlns:a="http://schemas.openxmlformats.org/drawingml/2006/main">
            <a:r>
              <a:t>出典（2026年10月3日確認）</a:t>
            </a:r>
          </a:p>
          <a:p xmlns:a="http://schemas.openxmlformats.org/drawingml/2006/main">
            <a:r>
              <a:t>Artificial Analysis 9/30</a:t>
            </a:r>
          </a:p>
          <a:p xmlns:a="http://schemas.openxmlformats.org/drawingml/2006/main">
            <a:r>
              <a:t>https://artificialanalysis.ai/articles/gemini-4-argon-google-top-three-labs</a:t>
            </a:r>
          </a:p>
          <a:p xmlns:a="http://schemas.openxmlformats.org/drawingml/2006/main">
            <a:r>
              <a:t/>
            </a:r>
          </a:p>
          <a:p xmlns:a="http://schemas.openxmlformats.org/drawingml/2006/main">
            <a:r>
              <a:t>評価方法</a:t>
            </a:r>
          </a:p>
          <a:p xmlns:a="http://schemas.openxmlformats.org/drawingml/2006/main">
            <a:r>
              <a:t>https://artificialanalysis.ai/methodology/intelligence-benchmarking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【確認済み事実】AA報告のTerminal Bench 4。Argon high 57%、Astra max 59%、Opus 5.5 max 60%、Sonnet 5.5 max 64%。評価環境・推論設定を含む結果で、すべてのプログラミング業務に一般化できない。Google自社DeepSWEやAA Coding Agentsの別構成の数値とは混在させていない。</a:t>
            </a:r>
          </a:p>
          <a:p xmlns:a="http://schemas.openxmlformats.org/drawingml/2006/main">
            <a:r>
              <a:t/>
            </a:r>
          </a:p>
          <a:p xmlns:a="http://schemas.openxmlformats.org/drawingml/2006/main">
            <a:r>
              <a:t>出典（2026年10月3日確認）</a:t>
            </a:r>
          </a:p>
          <a:p xmlns:a="http://schemas.openxmlformats.org/drawingml/2006/main">
            <a:r>
              <a:t>Artificial Analysis 9/30</a:t>
            </a:r>
          </a:p>
          <a:p xmlns:a="http://schemas.openxmlformats.org/drawingml/2006/main">
            <a:r>
              <a:t>https://artificialanalysis.ai/articles/gemini-4-argon-google-top-three-labs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【確認済み事実】AA OmniscienceのArgonの幻覚率15%、正答率50%。幻覚率は不正解・部分正解・未回答を分母とする別指標。正答率とは分母が異なるので、15%を100%から引いて「85%正しい」と解釈できず、二つを積み上げて100%の構成比にしない。回答を控える傾向と答えられる範囲の広さを併せて見る。</a:t>
            </a:r>
          </a:p>
          <a:p xmlns:a="http://schemas.openxmlformats.org/drawingml/2006/main">
            <a:r>
              <a:t/>
            </a:r>
          </a:p>
          <a:p xmlns:a="http://schemas.openxmlformats.org/drawingml/2006/main">
            <a:r>
              <a:t>出典（2026年10月3日確認）</a:t>
            </a:r>
          </a:p>
          <a:p xmlns:a="http://schemas.openxmlformats.org/drawingml/2006/main">
            <a:r>
              <a:t>AA評価結果</a:t>
            </a:r>
          </a:p>
          <a:p xmlns:a="http://schemas.openxmlformats.org/drawingml/2006/main">
            <a:r>
              <a:t>https://artificialanalysis.ai/articles/gemini-4-argon-google-top-three-labs</a:t>
            </a:r>
          </a:p>
          <a:p xmlns:a="http://schemas.openxmlformats.org/drawingml/2006/main">
            <a:r>
              <a:t/>
            </a:r>
          </a:p>
          <a:p xmlns:a="http://schemas.openxmlformats.org/drawingml/2006/main">
            <a:r>
              <a:t>Omniscienceの定義</a:t>
            </a:r>
          </a:p>
          <a:p xmlns:a="http://schemas.openxmlformats.org/drawingml/2006/main">
            <a:r>
              <a:t>https://artificialanalysis.ai/evaluations/omniscience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【確認済み事実】Google公式のGemini 4 Argon発表。LVBench 91.7%はGoogleの自社測定値であり、第三者による全業務の性能保証ではない。マルチモーダル能力を持つ。初期提供はFairwindの信頼済みサイバー防御者を対象とする段階提供で、一般公開済みとはしていない。Googleは安全性を理由としている。提供対象・仕様は更新され得る。</a:t>
            </a:r>
          </a:p>
          <a:p xmlns:a="http://schemas.openxmlformats.org/drawingml/2006/main">
            <a:r>
              <a:t/>
            </a:r>
          </a:p>
          <a:p xmlns:a="http://schemas.openxmlformats.org/drawingml/2006/main">
            <a:r>
              <a:t>出典（2026年10月3日確認）</a:t>
            </a:r>
          </a:p>
          <a:p xmlns:a="http://schemas.openxmlformats.org/drawingml/2006/main">
            <a:r>
              <a:t>Google公式発表 9/30</a:t>
            </a:r>
          </a:p>
          <a:p xmlns:a="http://schemas.openxmlformats.org/drawingml/2006/main">
            <a:r>
              <a:t>https://blog.google/innovation-and-ai/models-and-research/gemini-models/gemini-4-argon/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【今井氏の見立て】番組14分39秒以降の、日常の文章業務とGoogleの既存サービス・利用者との接点に関する見解の要旨。</a:t>
            </a:r>
          </a:p>
          <a:p xmlns:a="http://schemas.openxmlformats.org/drawingml/2006/main">
            <a:r>
              <a:t>https://www.youtube.com/watch?v=_Ef0j-gpLgs&amp;t=879s</a:t>
            </a:r>
          </a:p>
          <a:p xmlns:a="http://schemas.openxmlformats.org/drawingml/2006/main">
            <a:r>
              <a:t>【仮想例】会議資料からメールの下書きまでをつなぐ例は、利便性を説明するためのもの。Gemini 4 Argonの一般公開済み機能や、特定のアプリ連携の実装を保証しない。利用できる機能・接続範囲・権限は製品によって異なる。</a:t>
            </a:r>
          </a:p>
          <a:p xmlns:a="http://schemas.openxmlformats.org/drawingml/2006/main">
            <a:r>
              <a:t/>
            </a:r>
          </a:p>
          <a:p xmlns:a="http://schemas.openxmlformats.org/drawingml/2006/main">
            <a:r>
              <a:t>出典（2026年10月3日確認）</a:t>
            </a:r>
          </a:p>
          <a:p xmlns:a="http://schemas.openxmlformats.org/drawingml/2006/main">
            <a:r>
              <a:t>番組 14分39秒以降</a:t>
            </a:r>
          </a:p>
          <a:p xmlns:a="http://schemas.openxmlformats.org/drawingml/2006/main">
            <a:r>
              <a:t>https://www.youtube.com/watch?v=_Ef0j-gpLgs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【確認済み事実】dotsとMeta Museは、ユーザーに関する文脈・記憶を次の作業に活用する個人向けAIとして説明されている。【仮想例】出張条件を踏まえた宿候補の比較は説明用で、常に正確に記憶・完了できるという保証ではない。保存される範囲や設定はサービスにより異なる。</a:t>
            </a:r>
          </a:p>
          <a:p xmlns:a="http://schemas.openxmlformats.org/drawingml/2006/main">
            <a:r>
              <a:t/>
            </a:r>
          </a:p>
          <a:p xmlns:a="http://schemas.openxmlformats.org/drawingml/2006/main">
            <a:r>
              <a:t>出典（2026年10月3日確認）</a:t>
            </a:r>
          </a:p>
          <a:p xmlns:a="http://schemas.openxmlformats.org/drawingml/2006/main">
            <a:r>
              <a:t>dots公式</a:t>
            </a:r>
          </a:p>
          <a:p xmlns:a="http://schemas.openxmlformats.org/drawingml/2006/main">
            <a:r>
              <a:t>https://learn.chatgpt.com/docs/dots</a:t>
            </a:r>
          </a:p>
          <a:p xmlns:a="http://schemas.openxmlformats.org/drawingml/2006/main">
            <a:r>
              <a:t/>
            </a:r>
          </a:p>
          <a:p xmlns:a="http://schemas.openxmlformats.org/drawingml/2006/main">
            <a:r>
              <a:t>Muse公式</a:t>
            </a:r>
          </a:p>
          <a:p xmlns:a="http://schemas.openxmlformats.org/drawingml/2006/main">
            <a:r>
              <a:t>https://about.fb.com/news/2026/09/introducing-muse-personal-ai-agent/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【確認済み事実／各社の公表内容】dotsは2026年9月29日、Meta Museは9月8日発表。Muse資料は9月30日更新。両製品の機能は公式説明に基づくもので独立した実機検証結果ではない。Meta MuseはMetaの個人AIエージェントを指し、Muse Sparkモデルなどとは区別する。クラウド環境は手元のPCとは別の、インターネット上で動く作業用コンピュータ。</a:t>
            </a:r>
          </a:p>
          <a:p xmlns:a="http://schemas.openxmlformats.org/drawingml/2006/main">
            <a:r>
              <a:t/>
            </a:r>
          </a:p>
          <a:p xmlns:a="http://schemas.openxmlformats.org/drawingml/2006/main">
            <a:r>
              <a:t>出典（2026年10月3日確認）</a:t>
            </a:r>
          </a:p>
          <a:p xmlns:a="http://schemas.openxmlformats.org/drawingml/2006/main">
            <a:r>
              <a:t>dots公式発表</a:t>
            </a:r>
          </a:p>
          <a:p xmlns:a="http://schemas.openxmlformats.org/drawingml/2006/main">
            <a:r>
              <a:t>https://openai.com/index/introducing-dots/</a:t>
            </a:r>
          </a:p>
          <a:p xmlns:a="http://schemas.openxmlformats.org/drawingml/2006/main">
            <a:r>
              <a:t/>
            </a:r>
          </a:p>
          <a:p xmlns:a="http://schemas.openxmlformats.org/drawingml/2006/main">
            <a:r>
              <a:t>Muse公式発表</a:t>
            </a:r>
          </a:p>
          <a:p xmlns:a="http://schemas.openxmlformats.org/drawingml/2006/main">
            <a:r>
              <a:t>https://about.fb.com/news/2026/09/introducing-muse-personal-ai-agent/</a:t>
            </a:r>
          </a:p>
          <a:p xmlns:a="http://schemas.openxmlformats.org/drawingml/2006/main">
            <a:r>
              <a:t/>
            </a:r>
          </a:p>
          <a:p xmlns:a="http://schemas.openxmlformats.org/drawingml/2006/main">
            <a:r>
              <a:t>dots利用ガイド</a:t>
            </a:r>
          </a:p>
          <a:p xmlns:a="http://schemas.openxmlformats.org/drawingml/2006/main">
            <a:r>
              <a:t>https://learn.chatgpt.com/docs/dots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確認済み事実】両サービスの発表日。【今井氏の見立て】似たサービスが近い時期に登場する競争が、利用の分散や普及・定着の難しさにつながり得るという番組の論点。実際に利用者が分散したという実測データや、普及停滞の確定した原因を示すものではない。</a:t>
            </a:r>
          </a:p>
          <a:p xmlns:a="http://schemas.openxmlformats.org/drawingml/2006/main">
            <a:r>
              <a:t/>
            </a:r>
          </a:p>
          <a:p xmlns:a="http://schemas.openxmlformats.org/drawingml/2006/main">
            <a:r>
              <a:t>出典（2026年10月3日確認）</a:t>
            </a:r>
          </a:p>
          <a:p xmlns:a="http://schemas.openxmlformats.org/drawingml/2006/main">
            <a:r>
              <a:t>番組</a:t>
            </a:r>
          </a:p>
          <a:p xmlns:a="http://schemas.openxmlformats.org/drawingml/2006/main">
            <a:r>
              <a:t>https://www.youtube.com/watch?v=_Ef0j-gpLgs</a:t>
            </a:r>
          </a:p>
          <a:p xmlns:a="http://schemas.openxmlformats.org/drawingml/2006/main">
            <a:r>
              <a:t/>
            </a:r>
          </a:p>
          <a:p xmlns:a="http://schemas.openxmlformats.org/drawingml/2006/main">
            <a:r>
              <a:t>dots発表</a:t>
            </a:r>
          </a:p>
          <a:p xmlns:a="http://schemas.openxmlformats.org/drawingml/2006/main">
            <a:r>
              <a:t>https://openai.com/index/introducing-dots/</a:t>
            </a:r>
          </a:p>
          <a:p xmlns:a="http://schemas.openxmlformats.org/drawingml/2006/main">
            <a:r>
              <a:t/>
            </a:r>
          </a:p>
          <a:p xmlns:a="http://schemas.openxmlformats.org/drawingml/2006/main">
            <a:r>
              <a:t>Muse発表</a:t>
            </a:r>
          </a:p>
          <a:p xmlns:a="http://schemas.openxmlformats.org/drawingml/2006/main">
            <a:r>
              <a:t>https://about.fb.com/news/2026/09/introducing-muse-personal-ai-agent/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今井氏の論点】個人AIが扱う予約・購入などは失敗を許容しにくく、減点型の評価になりやすい。【仮想例】文章下書き、予約日、購入数量の比較は説明用。頻度・費用を測定した統計ではない。【公式情報】dotsガイドは重要な結果の確認を促し、処理完了が目的の達成・送達を保証するわけではないと説明している。</a:t>
            </a:r>
          </a:p>
          <a:p xmlns:a="http://schemas.openxmlformats.org/drawingml/2006/main">
            <a:r>
              <a:t/>
            </a:r>
          </a:p>
          <a:p xmlns:a="http://schemas.openxmlformats.org/drawingml/2006/main">
            <a:r>
              <a:t>出典（2026年10月3日確認）</a:t>
            </a:r>
          </a:p>
          <a:p xmlns:a="http://schemas.openxmlformats.org/drawingml/2006/main">
            <a:r>
              <a:t>番組</a:t>
            </a:r>
          </a:p>
          <a:p xmlns:a="http://schemas.openxmlformats.org/drawingml/2006/main">
            <a:r>
              <a:t>https://www.youtube.com/watch?v=_Ef0j-gpLgs</a:t>
            </a:r>
          </a:p>
          <a:p xmlns:a="http://schemas.openxmlformats.org/drawingml/2006/main">
            <a:r>
              <a:t/>
            </a:r>
          </a:p>
          <a:p xmlns:a="http://schemas.openxmlformats.org/drawingml/2006/main">
            <a:r>
              <a:t>dotsの確認事項</a:t>
            </a:r>
          </a:p>
          <a:p xmlns:a="http://schemas.openxmlformats.org/drawingml/2006/main">
            <a:r>
              <a:t>https://learn.chatgpt.com/docs/dots/tasks-and-memory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【報道による確認】GeekWire（2026年9月20日）はAmazon広報への取材に基づき、AmazonがMeta MuseによるAmazon.com上の代理購入を遮断したと報じた。Amazon公式のMuse名指し声明は未確認。広告や顧客接点の防衛をAmazonの確定した動機としていない。すべての外部AIやすべてのサービスが遮断されるという意味ではない。【公式情報】dotsガイドも、一部サイトがクラウドブラウザからのアクセスを遮断すると説明。</a:t>
            </a:r>
          </a:p>
          <a:p xmlns:a="http://schemas.openxmlformats.org/drawingml/2006/main">
            <a:r>
              <a:t/>
            </a:r>
          </a:p>
          <a:p xmlns:a="http://schemas.openxmlformats.org/drawingml/2006/main">
            <a:r>
              <a:t>出典（2026年10月3日確認）</a:t>
            </a:r>
          </a:p>
          <a:p xmlns:a="http://schemas.openxmlformats.org/drawingml/2006/main">
            <a:r>
              <a:t>GeekWire 9/20</a:t>
            </a:r>
          </a:p>
          <a:p xmlns:a="http://schemas.openxmlformats.org/drawingml/2006/main">
            <a:r>
              <a:t>https://www.geekwire.com/2026/amazon-blocks-metas-muse-ai-assistant-in-new-standoff-over-agentic-shopping/</a:t>
            </a:r>
          </a:p>
          <a:p xmlns:a="http://schemas.openxmlformats.org/drawingml/2006/main">
            <a:r>
              <a:t/>
            </a:r>
          </a:p>
          <a:p xmlns:a="http://schemas.openxmlformats.org/drawingml/2006/main">
            <a:r>
              <a:t>dots利用ガイド</a:t>
            </a:r>
          </a:p>
          <a:p xmlns:a="http://schemas.openxmlformats.org/drawingml/2006/main">
            <a:r>
              <a:t>https://learn.chatgpt.com/docs/dots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編集上の提案／仮想例】本スライドは特定製品の利用手順や能力保証ではなく、低リスクな準備から試し、重大な確定の前に本人が確認するための考え方。実際の実行可否・権限・承認手順はサービスや契約によって異なる。数値のよさだけで判断せず、利用できる範囲と確認・修正にかかる時間も見る。</a:t>
            </a:r>
          </a:p>
          <a:p xmlns:a="http://schemas.openxmlformats.org/drawingml/2006/main">
            <a:r>
              <a:t/>
            </a:r>
          </a:p>
          <a:p xmlns:a="http://schemas.openxmlformats.org/drawingml/2006/main">
            <a:r>
              <a:t>出典（2026年10月3日確認）</a:t>
            </a:r>
          </a:p>
          <a:p xmlns:a="http://schemas.openxmlformats.org/drawingml/2006/main">
            <a:r>
              <a:t>背景：dots利用ガイド</a:t>
            </a:r>
          </a:p>
          <a:p xmlns:a="http://schemas.openxmlformats.org/drawingml/2006/main">
            <a:r>
              <a:t>https://learn.chatgpt.com/docs/dots</a:t>
            </a:r>
          </a:p>
          <a:p xmlns:a="http://schemas.openxmlformats.org/drawingml/2006/main">
            <a:r>
              <a:t/>
            </a:r>
          </a:p>
          <a:p xmlns:a="http://schemas.openxmlformats.org/drawingml/2006/main">
            <a:r>
              <a:t>番組</a:t>
            </a:r>
          </a:p>
          <a:p xmlns:a="http://schemas.openxmlformats.org/drawingml/2006/main">
            <a:r>
              <a:t>https://www.youtube.com/watch?v=_Ef0j-gpLgs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5342614c1f254e69"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5199bc263a14332" /><Relationship Type="http://schemas.openxmlformats.org/officeDocument/2006/relationships/slideLayout" Target="/ppt/slideLayouts/slideLayout1.xml" Id="R7d10b9f7d3ed456b"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d10b9f7d3ed456b"/>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19c0060570304e7a" /><Relationship Type="http://schemas.openxmlformats.org/officeDocument/2006/relationships/image" Target="/ppt/media/image.png" Id="Rf9dd86df7bc74916" /><Relationship Type="http://schemas.openxmlformats.org/officeDocument/2006/relationships/hyperlink" Target="https://www.youtube.com/watch?v=_Ef0j-gpLgs" TargetMode="External" Id="Rfb13758935bd41a6" /><Relationship Type="http://schemas.openxmlformats.org/officeDocument/2006/relationships/notesSlide" Target="/ppt/notesSlides/notesSlide1.xml" Id="Raa31a251dd5a4fa3"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924ae3fc55804916" /><Relationship Type="http://schemas.openxmlformats.org/officeDocument/2006/relationships/chart" Target="/ppt/slides/charts/chart1.xml" Id="R07b5a03f12c64c51" /><Relationship Type="http://schemas.openxmlformats.org/officeDocument/2006/relationships/hyperlink" Target="https://artificialanalysis.ai/articles/gemini-4-argon-google-top-three-labs" TargetMode="External" Id="Rf94a314b78244e97" /><Relationship Type="http://schemas.openxmlformats.org/officeDocument/2006/relationships/hyperlink" Target="https://artificialanalysis.ai/methodology/intelligence-benchmarking" TargetMode="External" Id="Rf382694a44e54d5f" /><Relationship Type="http://schemas.openxmlformats.org/officeDocument/2006/relationships/notesSlide" Target="/ppt/notesSlides/notesSlide2.xml" Id="R617aa1d9f3664217"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c424c8e7bf934a5e" /><Relationship Type="http://schemas.openxmlformats.org/officeDocument/2006/relationships/chart" Target="/ppt/slides/charts/chart2.xml" Id="Rc822fb8b869e4002" /><Relationship Type="http://schemas.openxmlformats.org/officeDocument/2006/relationships/hyperlink" Target="https://artificialanalysis.ai/articles/gemini-4-argon-google-top-three-labs" TargetMode="External" Id="Rb9eeaa8f1aa946e6" /><Relationship Type="http://schemas.openxmlformats.org/officeDocument/2006/relationships/notesSlide" Target="/ppt/notesSlides/notesSlide3.xml" Id="Rb13e2a24552049e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2378467dce57452a" /><Relationship Type="http://schemas.openxmlformats.org/officeDocument/2006/relationships/hyperlink" Target="https://artificialanalysis.ai/articles/gemini-4-argon-google-top-three-labs" TargetMode="External" Id="Rc9a061376a884559" /><Relationship Type="http://schemas.openxmlformats.org/officeDocument/2006/relationships/hyperlink" Target="https://artificialanalysis.ai/evaluations/omniscience" TargetMode="External" Id="R08a73b8a60784de6" /><Relationship Type="http://schemas.openxmlformats.org/officeDocument/2006/relationships/notesSlide" Target="/ppt/notesSlides/notesSlide4.xml" Id="R0a5d45c3190043a4"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39357224a11e43c6" /><Relationship Type="http://schemas.openxmlformats.org/officeDocument/2006/relationships/hyperlink" Target="https://blog.google/innovation-and-ai/models-and-research/gemini-models/gemini-4-argon/" TargetMode="External" Id="R0c699758ecb64f00" /><Relationship Type="http://schemas.openxmlformats.org/officeDocument/2006/relationships/notesSlide" Target="/ppt/notesSlides/notesSlide5.xml" Id="R2c83328c1abd4d72"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16f5564c99684cbb" /><Relationship Type="http://schemas.openxmlformats.org/officeDocument/2006/relationships/hyperlink" Target="https://www.youtube.com/watch?v=_Ef0j-gpLgs" TargetMode="External" Id="R9b96fb73da004c4d" /><Relationship Type="http://schemas.openxmlformats.org/officeDocument/2006/relationships/notesSlide" Target="/ppt/notesSlides/notesSlide6.xml" Id="R6c308549d69446b0"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fae72f7cdd0d4c18" /><Relationship Type="http://schemas.openxmlformats.org/officeDocument/2006/relationships/hyperlink" Target="https://learn.chatgpt.com/docs/dots" TargetMode="External" Id="R51a731c413b24f66" /><Relationship Type="http://schemas.openxmlformats.org/officeDocument/2006/relationships/hyperlink" Target="https://about.fb.com/news/2026/09/introducing-muse-personal-ai-agent/" TargetMode="External" Id="R3b38f7d11731423f" /><Relationship Type="http://schemas.openxmlformats.org/officeDocument/2006/relationships/notesSlide" Target="/ppt/notesSlides/notesSlide7.xml" Id="R7451f3a2c01d4c6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36ddc858c2574dce" /><Relationship Type="http://schemas.openxmlformats.org/officeDocument/2006/relationships/hyperlink" Target="https://openai.com/index/introducing-dots/" TargetMode="External" Id="R930343f4e9a245f6" /><Relationship Type="http://schemas.openxmlformats.org/officeDocument/2006/relationships/hyperlink" Target="https://about.fb.com/news/2026/09/introducing-muse-personal-ai-agent/" TargetMode="External" Id="R8eeacf42508e4d8a" /><Relationship Type="http://schemas.openxmlformats.org/officeDocument/2006/relationships/hyperlink" Target="https://learn.chatgpt.com/docs/dots" TargetMode="External" Id="R1ba8e2cc17764edd" /><Relationship Type="http://schemas.openxmlformats.org/officeDocument/2006/relationships/notesSlide" Target="/ppt/notesSlides/notesSlide8.xml" Id="R2c8e75cb514643e7"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9cd83842ffef42b9" /><Relationship Type="http://schemas.openxmlformats.org/officeDocument/2006/relationships/hyperlink" Target="https://www.youtube.com/watch?v=_Ef0j-gpLgs" TargetMode="External" Id="Ref941ced11bf40cb" /><Relationship Type="http://schemas.openxmlformats.org/officeDocument/2006/relationships/hyperlink" Target="https://openai.com/index/introducing-dots/" TargetMode="External" Id="R4f5a626aa4284823" /><Relationship Type="http://schemas.openxmlformats.org/officeDocument/2006/relationships/hyperlink" Target="https://about.fb.com/news/2026/09/introducing-muse-personal-ai-agent/" TargetMode="External" Id="R9985743d1244424a" /><Relationship Type="http://schemas.openxmlformats.org/officeDocument/2006/relationships/notesSlide" Target="/ppt/notesSlides/notesSlide9.xml" Id="R5ecc050d4aff482a"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dda86c40c2574af5" /><Relationship Type="http://schemas.openxmlformats.org/officeDocument/2006/relationships/hyperlink" Target="https://www.youtube.com/watch?v=_Ef0j-gpLgs" TargetMode="External" Id="Re4659265bc554901" /><Relationship Type="http://schemas.openxmlformats.org/officeDocument/2006/relationships/hyperlink" Target="https://learn.chatgpt.com/docs/dots/tasks-and-memory" TargetMode="External" Id="R53f657003aa142bd" /><Relationship Type="http://schemas.openxmlformats.org/officeDocument/2006/relationships/notesSlide" Target="/ppt/notesSlides/notesSlide10.xml" Id="Re3db36f8d0ac43ea"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41bb55689d644d79" /><Relationship Type="http://schemas.openxmlformats.org/officeDocument/2006/relationships/hyperlink" Target="https://www.geekwire.com/2026/amazon-blocks-metas-muse-ai-assistant-in-new-standoff-over-agentic-shopping/" TargetMode="External" Id="R08726fbe903848e5" /><Relationship Type="http://schemas.openxmlformats.org/officeDocument/2006/relationships/hyperlink" Target="https://learn.chatgpt.com/docs/dots" TargetMode="External" Id="R825f1377b2b94252" /><Relationship Type="http://schemas.openxmlformats.org/officeDocument/2006/relationships/notesSlide" Target="/ppt/notesSlides/notesSlide11.xml" Id="Rd46b8326e5164346"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87e2a335b74741dc" /><Relationship Type="http://schemas.openxmlformats.org/officeDocument/2006/relationships/hyperlink" Target="https://learn.chatgpt.com/docs/dots" TargetMode="External" Id="R06bb03b3801d423f" /><Relationship Type="http://schemas.openxmlformats.org/officeDocument/2006/relationships/hyperlink" Target="https://www.youtube.com/watch?v=_Ef0j-gpLgs" TargetMode="External" Id="R126cbc3df9784226" /><Relationship Type="http://schemas.openxmlformats.org/officeDocument/2006/relationships/notesSlide" Target="/ppt/notesSlides/notesSlide12.xml" Id="R3f574ce3f295494d" /></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_rels/chart2.xml.rels><Relationships xmlns="http://schemas.openxmlformats.org/package/2006/relationships"><Relationship Id="rIdChartSnapshot1" Type="http://schemas.openxmlformats.org/officeDocument/2006/relationships/package" Target="../../embeddings/chart-data-snapshot-002.xlsx"/></Relationships>
</file>

<file path=ppt/slides/charts/chart1.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Index</c:v>
          </c:tx>
          <c:spPr>
            <a:solidFill xmlns:a="http://schemas.openxmlformats.org/drawingml/2006/main">
              <a:srgbClr val="087D83"/>
            </a:solidFill>
          </c:spPr>
          <c:dPt>
            <c:idx val="1"/>
            <c:invertIfNegative val="0"/>
            <c:spPr>
              <a:solidFill xmlns:a="http://schemas.openxmlformats.org/drawingml/2006/main">
                <a:srgbClr val="73848C"/>
              </a:solidFill>
            </c:spPr>
          </c:dPt>
          <c:dPt>
            <c:idx val="2"/>
            <c:invertIfNegative val="0"/>
            <c:spPr>
              <a:solidFill xmlns:a="http://schemas.openxmlformats.org/drawingml/2006/main">
                <a:srgbClr val="A7B1B4"/>
              </a:solidFill>
            </c:spPr>
          </c:dPt>
          <c:cat>
            <c:strRef>
              <c:f>'Chart Data'!$A$2:$A$4</c:f>
              <c:strCache>
                <c:ptCount val="3"/>
                <c:pt idx="0">
                  <c:v>Gemini 4 Argon (high)</c:v>
                </c:pt>
                <c:pt idx="1">
                  <c:v>GPT-6 Astra (max)</c:v>
                </c:pt>
                <c:pt idx="2">
                  <c:v>GPT-6.1 Sol (max)</c:v>
                </c:pt>
              </c:strCache>
            </c:strRef>
          </c:cat>
          <c:val>
            <c:numRef>
              <c:f>'Chart Data'!$B$2:$B$4</c:f>
              <c:numCache>
                <c:formatCode>0</c:formatCode>
                <c:ptCount val="3"/>
                <c:pt idx="0">
                  <c:v>53</c:v>
                </c:pt>
                <c:pt idx="1">
                  <c:v>53</c:v>
                </c:pt>
                <c:pt idx="2">
                  <c:v>52</c:v>
                </c:pt>
              </c:numCache>
            </c:numRef>
          </c:val>
        </c:ser>
        <c:dLbls>
          <c:txPr>
            <a:bodyPr xmlns:a="http://schemas.openxmlformats.org/drawingml/2006/main" anchorCtr="1"/>
            <a:lstStyle xmlns:a="http://schemas.openxmlformats.org/drawingml/2006/main"/>
            <a:p xmlns:a="http://schemas.openxmlformats.org/drawingml/2006/main">
              <a:pPr>
                <a:defRPr sz="1950" b="1">
                  <a:solidFill>
                    <a:srgbClr val="112A3B"/>
                  </a:solidFill>
                  <a:latin typeface="Noto Sans CJK JP"/>
                  <a:ea typeface="Noto Sans CJK JP"/>
                  <a:cs typeface="Noto Sans CJK JP"/>
                </a:defRPr>
              </a:pPr>
            </a:p>
          </c:txPr>
          <c:dLblPos val="outEnd"/>
          <c:showLegendKey val="0"/>
          <c:showVal val="1"/>
          <c:showCatName val="0"/>
          <c:showSerName val="0"/>
          <c:showPercent val="0"/>
          <c:showBubbleSize val="0"/>
          <c:showLeaderLines val="0"/>
        </c:dLbls>
        <c:gapWidth val="90"/>
        <c:axId val="48650112"/>
        <c:axId val="48672768"/>
      </c:barChart>
      <c:catAx>
        <c:axId val="48650112"/>
        <c:scaling>
          <c:orientation val="minMax"/>
        </c:scaling>
        <c:delete val="0"/>
        <c:axPos val="b"/>
        <c:numFmt formatCode="General"/>
        <c:majorTickMark val="none"/>
        <c:minorTickMark val="none"/>
        <c:spPr>
          <a:ln xmlns:a="http://schemas.openxmlformats.org/drawingml/2006/main" w="9525">
            <a:solidFill>
              <a:srgbClr val="CFD6D6"/>
            </a:solidFill>
          </a:ln>
        </c:spPr>
        <c:txPr>
          <a:bodyPr xmlns:a="http://schemas.openxmlformats.org/drawingml/2006/main" anchorCtr="1"/>
          <a:lstStyle xmlns:a="http://schemas.openxmlformats.org/drawingml/2006/main"/>
          <a:p xmlns:a="http://schemas.openxmlformats.org/drawingml/2006/main">
            <a:pPr>
              <a:defRPr sz="1500">
                <a:solidFill>
                  <a:srgbClr val="455965"/>
                </a:solidFill>
                <a:latin typeface="Noto Sans CJK JP"/>
                <a:ea typeface="Noto Sans CJK JP"/>
                <a:cs typeface="Noto Sans CJK JP"/>
              </a:defRPr>
            </a:pPr>
          </a:p>
        </c:txPr>
        <c:crossAx val="48672768"/>
      </c:catAx>
      <c:valAx>
        <c:axId val="48672768"/>
        <c:scaling>
          <c:orientation val="minMax"/>
          <c:max val="60"/>
          <c:min val="0"/>
        </c:scaling>
        <c:delete val="0"/>
        <c:axPos val="l"/>
        <c:majorGridlines>
          <c:spPr>
            <a:ln xmlns:a="http://schemas.openxmlformats.org/drawingml/2006/main" w="9525">
              <a:solidFill>
                <a:srgbClr val="CFD6D6"/>
              </a:solidFill>
            </a:ln>
          </c:spPr>
        </c:majorGridlines>
        <c:numFmt formatCode="0"/>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350">
                <a:solidFill>
                  <a:srgbClr val="455965"/>
                </a:solidFill>
                <a:latin typeface="Noto Sans CJK JP"/>
                <a:ea typeface="Noto Sans CJK JP"/>
                <a:cs typeface="Noto Sans CJK JP"/>
              </a:defRPr>
            </a:pPr>
          </a:p>
        </c:txPr>
        <c:crossAx val="48650112"/>
        <c:crossBetween val="between"/>
        <c:majorUnit val="20"/>
      </c:valAx>
      <c:spPr>
        <a:solidFill xmlns:a="http://schemas.openxmlformats.org/drawingml/2006/main">
          <a:srgbClr val="F8F7F2"/>
        </a:solidFill>
      </c:spPr>
    </c:plotArea>
    <c:plotVisOnly val="1"/>
  </c:chart>
  <c:spPr>
    <a:solidFill xmlns:a="http://schemas.openxmlformats.org/drawingml/2006/main">
      <a:srgbClr val="F8F7F2"/>
    </a:solidFill>
  </c:spPr>
  <c:externalData r:id="rIdChartSnapshot1">
    <c:autoUpdate val="0"/>
  </c:externalData>
</c:chartSpace>
</file>

<file path=ppt/slides/charts/chart2.xml><?xml version="1.0" encoding="utf-8"?>
<c:chartSpace xmlns:c="http://schemas.openxmlformats.org/drawingml/2006/chart" xmlns:r="http://schemas.openxmlformats.org/officeDocument/2006/relationships">
  <c:lang val="en-US"/>
  <c:chart>
    <c:plotArea>
      <c:barChart>
        <c:barDir val="bar"/>
        <c:grouping val="clustered"/>
        <c:varyColors val="0"/>
        <c:ser>
          <c:idx val="0"/>
          <c:order val="0"/>
          <c:tx>
            <c:v>成功率 (%)</c:v>
          </c:tx>
          <c:spPr>
            <a:solidFill xmlns:a="http://schemas.openxmlformats.org/drawingml/2006/main">
              <a:srgbClr val="84949B"/>
            </a:solidFill>
          </c:spPr>
          <c:dPt>
            <c:idx val="3"/>
            <c:invertIfNegative val="0"/>
            <c:spPr>
              <a:solidFill xmlns:a="http://schemas.openxmlformats.org/drawingml/2006/main">
                <a:srgbClr val="087D83"/>
              </a:solidFill>
            </c:spPr>
          </c:dPt>
          <c:cat>
            <c:strRef>
              <c:f>'Chart Data'!$A$2:$A$5</c:f>
              <c:strCache>
                <c:ptCount val="4"/>
                <c:pt idx="0">
                  <c:v>Claude Sonnet 5.5 max</c:v>
                </c:pt>
                <c:pt idx="1">
                  <c:v>Claude Opus 5.5 max</c:v>
                </c:pt>
                <c:pt idx="2">
                  <c:v>GPT-6 Astra max</c:v>
                </c:pt>
                <c:pt idx="3">
                  <c:v>Gemini 4 Argon high</c:v>
                </c:pt>
              </c:strCache>
            </c:strRef>
          </c:cat>
          <c:val>
            <c:numRef>
              <c:f>'Chart Data'!$B$2:$B$5</c:f>
              <c:numCache>
                <c:formatCode>0</c:formatCode>
                <c:ptCount val="4"/>
                <c:pt idx="0">
                  <c:v>64</c:v>
                </c:pt>
                <c:pt idx="1">
                  <c:v>60</c:v>
                </c:pt>
                <c:pt idx="2">
                  <c:v>59</c:v>
                </c:pt>
                <c:pt idx="3">
                  <c:v>57</c:v>
                </c:pt>
              </c:numCache>
            </c:numRef>
          </c:val>
        </c:ser>
        <c:dLbls>
          <c:txPr>
            <a:bodyPr xmlns:a="http://schemas.openxmlformats.org/drawingml/2006/main" anchorCtr="1"/>
            <a:lstStyle xmlns:a="http://schemas.openxmlformats.org/drawingml/2006/main"/>
            <a:p xmlns:a="http://schemas.openxmlformats.org/drawingml/2006/main">
              <a:pPr>
                <a:defRPr sz="1875" b="1">
                  <a:solidFill>
                    <a:srgbClr val="112A3B"/>
                  </a:solidFill>
                  <a:latin typeface="Noto Sans CJK JP"/>
                  <a:ea typeface="Noto Sans CJK JP"/>
                  <a:cs typeface="Noto Sans CJK JP"/>
                </a:defRPr>
              </a:pPr>
            </a:p>
          </c:txPr>
          <c:dLblPos val="outEnd"/>
          <c:showLegendKey val="0"/>
          <c:showVal val="1"/>
          <c:showCatName val="0"/>
          <c:showSerName val="0"/>
          <c:showPercent val="0"/>
          <c:showBubbleSize val="0"/>
          <c:showLeaderLines val="0"/>
        </c:dLbls>
        <c:gapWidth val="58"/>
        <c:axId val="48650112"/>
        <c:axId val="48672768"/>
      </c:barChart>
      <c:catAx>
        <c:axId val="48650112"/>
        <c:scaling>
          <c:orientation val="minMax"/>
        </c:scaling>
        <c:delete val="0"/>
        <c:axPos val="l"/>
        <c:numFmt formatCode="General"/>
        <c:majorTickMark val="none"/>
        <c:minorTickMark val="none"/>
        <c:spPr>
          <a:ln xmlns:a="http://schemas.openxmlformats.org/drawingml/2006/main" w="0">
            <a:noFill/>
          </a:ln>
        </c:spPr>
        <c:txPr>
          <a:bodyPr xmlns:a="http://schemas.openxmlformats.org/drawingml/2006/main" anchorCtr="1"/>
          <a:lstStyle xmlns:a="http://schemas.openxmlformats.org/drawingml/2006/main"/>
          <a:p xmlns:a="http://schemas.openxmlformats.org/drawingml/2006/main">
            <a:pPr>
              <a:defRPr sz="1575">
                <a:solidFill>
                  <a:srgbClr val="455965"/>
                </a:solidFill>
                <a:latin typeface="Noto Sans CJK JP"/>
                <a:ea typeface="Noto Sans CJK JP"/>
                <a:cs typeface="Noto Sans CJK JP"/>
              </a:defRPr>
            </a:pPr>
          </a:p>
        </c:txPr>
        <c:crossAx val="48672768"/>
      </c:catAx>
      <c:valAx>
        <c:axId val="48672768"/>
        <c:scaling>
          <c:orientation val="minMax"/>
          <c:max val="70"/>
          <c:min val="0"/>
        </c:scaling>
        <c:delete val="0"/>
        <c:axPos val="b"/>
        <c:majorGridlines>
          <c:spPr>
            <a:ln xmlns:a="http://schemas.openxmlformats.org/drawingml/2006/main" w="9525">
              <a:solidFill>
                <a:srgbClr val="CFD6D6"/>
              </a:solidFill>
            </a:ln>
          </c:spPr>
        </c:majorGridlines>
        <c:numFmt formatCode="0"/>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350">
                <a:solidFill>
                  <a:srgbClr val="455965"/>
                </a:solidFill>
                <a:latin typeface="Noto Sans CJK JP"/>
                <a:ea typeface="Noto Sans CJK JP"/>
                <a:cs typeface="Noto Sans CJK JP"/>
              </a:defRPr>
            </a:pPr>
          </a:p>
        </c:txPr>
        <c:crossAx val="48650112"/>
        <c:crossBetween val="between"/>
        <c:majorUnit val="20"/>
      </c:valAx>
      <c:spPr>
        <a:solidFill xmlns:a="http://schemas.openxmlformats.org/drawingml/2006/main">
          <a:srgbClr val="F8F7F2"/>
        </a:solidFill>
      </c:spPr>
    </c:plotArea>
    <c:plotVisOnly val="1"/>
  </c:chart>
  <c:spPr>
    <a:solidFill xmlns:a="http://schemas.openxmlformats.org/drawingml/2006/main">
      <a:srgbClr val="F8F7F2"/>
    </a:solidFill>
  </c:spPr>
  <c:externalData r:id="rIdChartSnapshot1">
    <c:autoUpdate val="0"/>
  </c:externalData>
</c:chartSpace>
</file>

<file path=ppt/slides/slide1.xml><?xml version="1.0" encoding="utf-8"?>
<p:sld xmlns:p="http://schemas.openxmlformats.org/presentationml/2006/main">
  <p:cSld>
    <p:bg>
      <p:bgPr>
        <a:solidFill xmlns:a="http://schemas.openxmlformats.org/drawingml/2006/main">
          <a:srgbClr val="F8F7F2"/>
        </a:solidFill>
      </p:bgPr>
    </p:bg>
    <p:spTree>
      <p:nvGrpSpPr>
        <p:cNvPr id="1" name=""/>
        <p:cNvGrpSpPr/>
        <p:nvPr/>
      </p:nvGrpSpPr>
      <p:grpSpPr>
        <a:xfrm xmlns:a="http://schemas.openxmlformats.org/drawingml/2006/main"/>
      </p:grpSpPr>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f9dd86df7bc74916"/>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AI NEWS  /  2026.10">
            <a:extLst xmlns:a="http://schemas.openxmlformats.org/drawingml/2006/main">
              <a:ext uri="{FF2B5EF4-FFF2-40B4-BE49-F238E27FC236}">
                <a16:creationId xmlns:a16="http://schemas.microsoft.com/office/drawing/2014/main" id="{5AB1B4A8-A2AB-446F-8703-BF3AB729BC64}"/>
              </a:ext>
            </a:extLst>
          </p:cNvPr>
          <p:cNvSpPr>
            <a:spLocks xmlns:a="http://schemas.openxmlformats.org/drawingml/2006/main" noGrp="1"/>
          </p:cNvSpPr>
          <p:nvPr/>
        </p:nvSpPr>
        <p:spPr>
          <a:xfrm xmlns:a="http://schemas.openxmlformats.org/drawingml/2006/main">
            <a:off x="647700" y="457200"/>
            <a:ext cx="38100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1650" b="1">
                <a:solidFill>
                  <a:srgbClr val="087D83"/>
                </a:solidFill>
                <a:latin typeface="Noto Sans CJK JP"/>
                <a:ea typeface="Noto Sans CJK JP"/>
                <a:cs typeface="Noto Sans CJK JP"/>
              </a:defRPr>
            </a:pPr>
            <a:r>
              <a:rPr sz="1650" b="1">
                <a:solidFill>
                  <a:srgbClr val="087D83"/>
                </a:solidFill>
                <a:latin typeface="Noto Sans CJK JP"/>
                <a:ea typeface="Noto Sans CJK JP"/>
                <a:cs typeface="Noto Sans CJK JP"/>
              </a:rPr>
              <a:t>AI NEWS  /  2026.10</a:t>
            </a:r>
          </a:p>
        </p:txBody>
      </p:sp>
      <p:sp>
        <p:nvSpPr>
          <p:cNvPr id="3" name="Gemini 4 Argonと&#10;パーソナルAIの現在地">
            <a:extLst xmlns:a="http://schemas.openxmlformats.org/drawingml/2006/main">
              <a:ext uri="{FF2B5EF4-FFF2-40B4-BE49-F238E27FC236}">
                <a16:creationId xmlns:a16="http://schemas.microsoft.com/office/drawing/2014/main" id="{176C3DC1-EFAB-4A04-8A80-3BAC965DF03E}"/>
              </a:ext>
            </a:extLst>
          </p:cNvPr>
          <p:cNvSpPr>
            <a:spLocks xmlns:a="http://schemas.openxmlformats.org/drawingml/2006/main" noGrp="1"/>
          </p:cNvSpPr>
          <p:nvPr/>
        </p:nvSpPr>
        <p:spPr>
          <a:xfrm xmlns:a="http://schemas.openxmlformats.org/drawingml/2006/main">
            <a:off x="647700" y="1390650"/>
            <a:ext cx="6953250" cy="1809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4050" b="1">
                <a:solidFill>
                  <a:srgbClr val="112A3B"/>
                </a:solidFill>
                <a:latin typeface="Noto Sans CJK JP"/>
                <a:ea typeface="Noto Sans CJK JP"/>
                <a:cs typeface="Noto Sans CJK JP"/>
              </a:defRPr>
            </a:pPr>
            <a:r>
              <a:rPr sz="4050" b="1">
                <a:solidFill>
                  <a:srgbClr val="112A3B"/>
                </a:solidFill>
                <a:latin typeface="Noto Sans CJK JP"/>
                <a:ea typeface="Noto Sans CJK JP"/>
                <a:cs typeface="Noto Sans CJK JP"/>
              </a:rPr>
              <a:t>Gemini 4 Argonと</a:t>
            </a:r>
          </a:p>
          <a:p xmlns:a="http://schemas.openxmlformats.org/drawingml/2006/main">
            <a:pPr algn="l">
              <a:lnSpc>
                <a:spcPct val="116000"/>
              </a:lnSpc>
              <a:buNone/>
              <a:defRPr sz="4050" b="1">
                <a:solidFill>
                  <a:srgbClr val="112A3B"/>
                </a:solidFill>
                <a:latin typeface="Noto Sans CJK JP"/>
                <a:ea typeface="Noto Sans CJK JP"/>
                <a:cs typeface="Noto Sans CJK JP"/>
              </a:defRPr>
            </a:pPr>
            <a:r>
              <a:rPr sz="4050" b="1">
                <a:solidFill>
                  <a:srgbClr val="112A3B"/>
                </a:solidFill>
                <a:latin typeface="Noto Sans CJK JP"/>
                <a:ea typeface="Noto Sans CJK JP"/>
                <a:cs typeface="Noto Sans CJK JP"/>
              </a:rPr>
              <a:t>パーソナルAIの現在地</a:t>
            </a:r>
          </a:p>
        </p:txBody>
      </p:sp>
      <p:sp>
        <p:nvSpPr>
          <p:cNvPr id="4" name="AIの性能と、&#10;仕事を任せられる条件を読む">
            <a:extLst xmlns:a="http://schemas.openxmlformats.org/drawingml/2006/main">
              <a:ext uri="{FF2B5EF4-FFF2-40B4-BE49-F238E27FC236}">
                <a16:creationId xmlns:a16="http://schemas.microsoft.com/office/drawing/2014/main" id="{FED71122-9B3C-4475-85E5-47213085E1A2}"/>
              </a:ext>
            </a:extLst>
          </p:cNvPr>
          <p:cNvSpPr>
            <a:spLocks xmlns:a="http://schemas.openxmlformats.org/drawingml/2006/main" noGrp="1"/>
          </p:cNvSpPr>
          <p:nvPr/>
        </p:nvSpPr>
        <p:spPr>
          <a:xfrm xmlns:a="http://schemas.openxmlformats.org/drawingml/2006/main">
            <a:off x="666750" y="3562350"/>
            <a:ext cx="60960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2250" b="0">
                <a:solidFill>
                  <a:srgbClr val="455965"/>
                </a:solidFill>
                <a:latin typeface="Noto Sans CJK JP"/>
                <a:ea typeface="Noto Sans CJK JP"/>
                <a:cs typeface="Noto Sans CJK JP"/>
              </a:defRPr>
            </a:pPr>
            <a:r>
              <a:rPr sz="2250" b="0">
                <a:solidFill>
                  <a:srgbClr val="455965"/>
                </a:solidFill>
                <a:latin typeface="Noto Sans CJK JP"/>
                <a:ea typeface="Noto Sans CJK JP"/>
                <a:cs typeface="Noto Sans CJK JP"/>
              </a:rPr>
              <a:t>AIの性能と、</a:t>
            </a:r>
          </a:p>
          <a:p xmlns:a="http://schemas.openxmlformats.org/drawingml/2006/main">
            <a:pPr algn="l">
              <a:lnSpc>
                <a:spcPct val="116000"/>
              </a:lnSpc>
              <a:buNone/>
              <a:defRPr sz="2250" b="0">
                <a:solidFill>
                  <a:srgbClr val="455965"/>
                </a:solidFill>
                <a:latin typeface="Noto Sans CJK JP"/>
                <a:ea typeface="Noto Sans CJK JP"/>
                <a:cs typeface="Noto Sans CJK JP"/>
              </a:defRPr>
            </a:pPr>
            <a:r>
              <a:rPr sz="2250" b="0">
                <a:solidFill>
                  <a:srgbClr val="455965"/>
                </a:solidFill>
                <a:latin typeface="Noto Sans CJK JP"/>
                <a:ea typeface="Noto Sans CJK JP"/>
                <a:cs typeface="Noto Sans CJK JP"/>
              </a:rPr>
              <a:t>仕事を任せられる条件を読む</a:t>
            </a:r>
          </a:p>
        </p:txBody>
      </p:sp>
      <p:sp>
        <p:nvSpPr>
          <p:cNvPr id="5" name="TBS CROSS DIG「AI QUEST」&#10;今井翔太氏の">
            <a:extLst xmlns:a="http://schemas.openxmlformats.org/drawingml/2006/main">
              <a:ext uri="{FF2B5EF4-FFF2-40B4-BE49-F238E27FC236}">
                <a16:creationId xmlns:a16="http://schemas.microsoft.com/office/drawing/2014/main" id="{B2520CA7-03C0-4B84-AD56-71BB1C7B2C23}"/>
              </a:ext>
            </a:extLst>
          </p:cNvPr>
          <p:cNvSpPr>
            <a:spLocks xmlns:a="http://schemas.openxmlformats.org/drawingml/2006/main" noGrp="1"/>
          </p:cNvSpPr>
          <p:nvPr/>
        </p:nvSpPr>
        <p:spPr>
          <a:xfrm xmlns:a="http://schemas.openxmlformats.org/drawingml/2006/main">
            <a:off x="666750" y="5172075"/>
            <a:ext cx="5191125"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1350" b="0">
                <a:solidFill>
                  <a:srgbClr val="455965"/>
                </a:solidFill>
                <a:latin typeface="Noto Sans CJK JP"/>
                <a:ea typeface="Noto Sans CJK JP"/>
                <a:cs typeface="Noto Sans CJK JP"/>
              </a:defRPr>
            </a:pPr>
            <a:r>
              <a:rPr sz="1350" b="0">
                <a:solidFill>
                  <a:srgbClr val="455965"/>
                </a:solidFill>
                <a:latin typeface="Noto Sans CJK JP"/>
                <a:ea typeface="Noto Sans CJK JP"/>
                <a:cs typeface="Noto Sans CJK JP"/>
              </a:rPr>
              <a:t>TBS CROSS DIG「AI QUEST」</a:t>
            </a:r>
          </a:p>
          <a:p xmlns:a="http://schemas.openxmlformats.org/drawingml/2006/main">
            <a:pPr algn="l">
              <a:lnSpc>
                <a:spcPct val="116000"/>
              </a:lnSpc>
              <a:buNone/>
              <a:defRPr sz="1350" b="0">
                <a:solidFill>
                  <a:srgbClr val="455965"/>
                </a:solidFill>
                <a:latin typeface="Noto Sans CJK JP"/>
                <a:ea typeface="Noto Sans CJK JP"/>
                <a:cs typeface="Noto Sans CJK JP"/>
              </a:defRPr>
            </a:pPr>
            <a:r>
              <a:rPr sz="1350" b="0">
                <a:solidFill>
                  <a:srgbClr val="455965"/>
                </a:solidFill>
                <a:latin typeface="Noto Sans CJK JP"/>
                <a:ea typeface="Noto Sans CJK JP"/>
                <a:cs typeface="Noto Sans CJK JP"/>
              </a:rPr>
              <a:t>今井翔太氏の解説と公式資料をもとに</a:t>
            </a:r>
          </a:p>
          <a:p xmlns:a="http://schemas.openxmlformats.org/drawingml/2006/main">
            <a:pPr algn="l">
              <a:lnSpc>
                <a:spcPct val="116000"/>
              </a:lnSpc>
              <a:buNone/>
              <a:defRPr sz="1350" b="0">
                <a:solidFill>
                  <a:srgbClr val="455965"/>
                </a:solidFill>
                <a:latin typeface="Noto Sans CJK JP"/>
                <a:ea typeface="Noto Sans CJK JP"/>
                <a:cs typeface="Noto Sans CJK JP"/>
              </a:defRPr>
            </a:pPr>
            <a:r>
              <a:rPr sz="1350" b="0">
                <a:solidFill>
                  <a:srgbClr val="455965"/>
                </a:solidFill>
                <a:latin typeface="Noto Sans CJK JP"/>
                <a:ea typeface="Noto Sans CJK JP"/>
                <a:cs typeface="Noto Sans CJK JP"/>
              </a:rPr>
              <a:t>2026年10月2日収録</a:t>
            </a:r>
          </a:p>
        </p:txBody>
      </p:sp>
      <p:sp>
        <p:nvSpPr>
          <p:cNvPr id="6" name="">
            <a:extLst xmlns:a="http://schemas.openxmlformats.org/drawingml/2006/main">
              <a:ext uri="{FF2B5EF4-FFF2-40B4-BE49-F238E27FC236}">
                <a16:creationId xmlns:a16="http://schemas.microsoft.com/office/drawing/2014/main" id="{B82F3781-3F76-4A5F-AB6F-BB345D1F0B45}"/>
              </a:ext>
            </a:extLst>
          </p:cNvPr>
          <p:cNvSpPr>
            <a:spLocks xmlns:a="http://schemas.openxmlformats.org/drawingml/2006/main" noGrp="1"/>
          </p:cNvSpPr>
          <p:nvPr/>
        </p:nvSpPr>
        <p:spPr>
          <a:xfrm xmlns:a="http://schemas.openxmlformats.org/drawingml/2006/main">
            <a:off x="647700" y="6305550"/>
            <a:ext cx="10896600" cy="0"/>
          </a:xfrm>
          <a:prstGeom xmlns:a="http://schemas.openxmlformats.org/drawingml/2006/main" prst="line">
            <a:avLst/>
          </a:prstGeom>
          <a:noFill xmlns:a="http://schemas.openxmlformats.org/drawingml/2006/main"/>
          <a:ln xmlns:a="http://schemas.openxmlformats.org/drawingml/2006/main" w="11430">
            <a:solidFill>
              <a:srgbClr val="CFD6D6"/>
            </a:solidFill>
            <a:prstDash val="solid"/>
          </a:ln>
        </p:spPr>
      </p:sp>
      <p:sp>
        <p:nvSpPr>
          <p:cNvPr id="7" name="番組">
            <a:extLst xmlns:a="http://schemas.openxmlformats.org/drawingml/2006/main">
              <a:ext uri="{FF2B5EF4-FFF2-40B4-BE49-F238E27FC236}">
                <a16:creationId xmlns:a16="http://schemas.microsoft.com/office/drawing/2014/main" id="{E130C6BA-AADF-4F28-A445-CB08B15A9482}"/>
              </a:ext>
            </a:extLst>
          </p:cNvPr>
          <p:cNvSpPr>
            <a:spLocks xmlns:a="http://schemas.openxmlformats.org/drawingml/2006/main" noGrp="1"/>
          </p:cNvSpPr>
          <p:nvPr/>
        </p:nvSpPr>
        <p:spPr>
          <a:xfrm xmlns:a="http://schemas.openxmlformats.org/drawingml/2006/main">
            <a:off x="647700" y="6448425"/>
            <a:ext cx="57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1125" b="0">
                <a:solidFill>
                  <a:srgbClr val="455965"/>
                </a:solidFill>
                <a:latin typeface="Noto Sans CJK JP"/>
                <a:ea typeface="Noto Sans CJK JP"/>
                <a:cs typeface="Noto Sans CJK JP"/>
              </a:defRPr>
            </a:pPr>
            <a:r>
              <a:rPr sz="1125" b="0">
                <a:solidFill>
                  <a:srgbClr val="455965"/>
                </a:solidFill>
                <a:latin typeface="Noto Sans CJK JP"/>
                <a:ea typeface="Noto Sans CJK JP"/>
                <a:cs typeface="Noto Sans CJK JP"/>
                <a:hlinkClick xmlns:r="http://schemas.openxmlformats.org/officeDocument/2006/relationships" r:id="Rfb13758935bd41a6"/>
              </a:rPr>
              <a:t>番組</a:t>
            </a:r>
          </a:p>
        </p:txBody>
      </p:sp>
      <p:sp>
        <p:nvSpPr>
          <p:cNvPr id="8" name="01">
            <a:extLst xmlns:a="http://schemas.openxmlformats.org/drawingml/2006/main">
              <a:ext uri="{FF2B5EF4-FFF2-40B4-BE49-F238E27FC236}">
                <a16:creationId xmlns:a16="http://schemas.microsoft.com/office/drawing/2014/main" id="{FBDDD07D-BD7A-4F8D-8EC0-96B3999B7037}"/>
              </a:ext>
            </a:extLst>
          </p:cNvPr>
          <p:cNvSpPr>
            <a:spLocks xmlns:a="http://schemas.openxmlformats.org/drawingml/2006/main" noGrp="1"/>
          </p:cNvSpPr>
          <p:nvPr/>
        </p:nvSpPr>
        <p:spPr>
          <a:xfrm xmlns:a="http://schemas.openxmlformats.org/drawingml/2006/main">
            <a:off x="11049000" y="6429375"/>
            <a:ext cx="4953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16000"/>
              </a:lnSpc>
              <a:buNone/>
              <a:defRPr sz="1200" b="0">
                <a:solidFill>
                  <a:srgbClr val="455965"/>
                </a:solidFill>
                <a:latin typeface="Noto Sans CJK JP"/>
                <a:ea typeface="Noto Sans CJK JP"/>
                <a:cs typeface="Noto Sans CJK JP"/>
              </a:defRPr>
            </a:pPr>
            <a:r>
              <a:rPr sz="1200" b="0">
                <a:solidFill>
                  <a:srgbClr val="455965"/>
                </a:solidFill>
                <a:latin typeface="Noto Sans CJK JP"/>
                <a:ea typeface="Noto Sans CJK JP"/>
                <a:cs typeface="Noto Sans CJK JP"/>
              </a:rPr>
              <a:t>01</a:t>
            </a:r>
          </a:p>
        </p:txBody>
      </p:sp>
    </p:spTree>
    <p:extLst>
      <p:ext uri="{BB962C8B-B14F-4D97-AF65-F5344CB8AC3E}">
        <p14:creationId xmlns:p14="http://schemas.microsoft.com/office/powerpoint/2010/main" val="1988015124"/>
      </p:ext>
    </p:extLst>
  </p:cSld>
</p:sld>
</file>

<file path=ppt/slides/slide2.xml><?xml version="1.0" encoding="utf-8"?>
<p:sld xmlns:p="http://schemas.openxmlformats.org/presentationml/2006/main">
  <p:cSld>
    <p:bg>
      <p:bgPr>
        <a:solidFill xmlns:a="http://schemas.openxmlformats.org/drawingml/2006/main">
          <a:srgbClr val="F8F7F2"/>
        </a:solidFill>
      </p:bgPr>
    </p:bg>
    <p:spTree>
      <p:nvGrpSpPr>
        <p:cNvPr id="1" name=""/>
        <p:cNvGrpSpPr/>
        <p:nvPr/>
      </p:nvGrpSpPr>
      <p:grpSpPr>
        <a:xfrm xmlns:a="http://schemas.openxmlformats.org/drawingml/2006/main"/>
      </p:grpSpPr>
      <p:sp>
        <p:nvSpPr>
          <p:cNvPr id="13" name="01  Gemini 4 Argon">
            <a:extLst xmlns:a="http://schemas.openxmlformats.org/drawingml/2006/main">
              <a:ext uri="{FF2B5EF4-FFF2-40B4-BE49-F238E27FC236}">
                <a16:creationId xmlns:a16="http://schemas.microsoft.com/office/drawing/2014/main" id="{4C37983D-4F43-44EA-924A-31AB26D6516B}"/>
              </a:ext>
            </a:extLst>
          </p:cNvPr>
          <p:cNvSpPr>
            <a:spLocks xmlns:a="http://schemas.openxmlformats.org/drawingml/2006/main" noGrp="1"/>
          </p:cNvSpPr>
          <p:nvPr/>
        </p:nvSpPr>
        <p:spPr>
          <a:xfrm xmlns:a="http://schemas.openxmlformats.org/drawingml/2006/main">
            <a:off x="647700" y="381000"/>
            <a:ext cx="108966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1500" b="1">
                <a:solidFill>
                  <a:srgbClr val="087D83"/>
                </a:solidFill>
                <a:latin typeface="Noto Sans CJK JP"/>
                <a:ea typeface="Noto Sans CJK JP"/>
                <a:cs typeface="Noto Sans CJK JP"/>
              </a:defRPr>
            </a:pPr>
            <a:r>
              <a:rPr sz="1500" b="1">
                <a:solidFill>
                  <a:srgbClr val="087D83"/>
                </a:solidFill>
                <a:latin typeface="Noto Sans CJK JP"/>
                <a:ea typeface="Noto Sans CJK JP"/>
                <a:cs typeface="Noto Sans CJK JP"/>
              </a:rPr>
              <a:t>01  Gemini 4 Argon</a:t>
            </a:r>
          </a:p>
        </p:txBody>
      </p:sp>
      <p:sp>
        <p:nvSpPr>
          <p:cNvPr id="2" name="Googleの新モデルは、総合評価で先頭集団に並ぶ">
            <a:extLst xmlns:a="http://schemas.openxmlformats.org/drawingml/2006/main">
              <a:ext uri="{FF2B5EF4-FFF2-40B4-BE49-F238E27FC236}">
                <a16:creationId xmlns:a16="http://schemas.microsoft.com/office/drawing/2014/main" id="{18052B56-5896-46DC-BE55-50E30ABDAEC9}"/>
              </a:ext>
            </a:extLst>
          </p:cNvPr>
          <p:cNvSpPr>
            <a:spLocks xmlns:a="http://schemas.openxmlformats.org/drawingml/2006/main" noGrp="1"/>
          </p:cNvSpPr>
          <p:nvPr/>
        </p:nvSpPr>
        <p:spPr>
          <a:xfrm xmlns:a="http://schemas.openxmlformats.org/drawingml/2006/main">
            <a:off x="647700" y="819150"/>
            <a:ext cx="108966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3225" b="1">
                <a:solidFill>
                  <a:srgbClr val="112A3B"/>
                </a:solidFill>
                <a:latin typeface="Noto Sans CJK JP"/>
                <a:ea typeface="Noto Sans CJK JP"/>
                <a:cs typeface="Noto Sans CJK JP"/>
              </a:defRPr>
            </a:pPr>
            <a:r>
              <a:rPr sz="3225" b="1">
                <a:solidFill>
                  <a:srgbClr val="112A3B"/>
                </a:solidFill>
                <a:latin typeface="Noto Sans CJK JP"/>
                <a:ea typeface="Noto Sans CJK JP"/>
                <a:cs typeface="Noto Sans CJK JP"/>
              </a:rPr>
              <a:t>Googleの新モデルは、総合評価で先頭集団に並ぶ</a:t>
            </a:r>
          </a:p>
        </p:txBody>
      </p:sp>
      <p:sp>
        <p:nvSpPr>
          <p:cNvPr id="3" name="Artificial Analysis Intelligen">
            <a:extLst xmlns:a="http://schemas.openxmlformats.org/drawingml/2006/main">
              <a:ext uri="{FF2B5EF4-FFF2-40B4-BE49-F238E27FC236}">
                <a16:creationId xmlns:a16="http://schemas.microsoft.com/office/drawing/2014/main" id="{65B82BE7-3154-43C4-A741-27E228AC48F3}"/>
              </a:ext>
            </a:extLst>
          </p:cNvPr>
          <p:cNvSpPr>
            <a:spLocks xmlns:a="http://schemas.openxmlformats.org/drawingml/2006/main" noGrp="1"/>
          </p:cNvSpPr>
          <p:nvPr/>
        </p:nvSpPr>
        <p:spPr>
          <a:xfrm xmlns:a="http://schemas.openxmlformats.org/drawingml/2006/main">
            <a:off x="666750" y="1924050"/>
            <a:ext cx="68580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1875" b="0">
                <a:solidFill>
                  <a:srgbClr val="455965"/>
                </a:solidFill>
                <a:latin typeface="Noto Sans CJK JP"/>
                <a:ea typeface="Noto Sans CJK JP"/>
                <a:cs typeface="Noto Sans CJK JP"/>
              </a:defRPr>
            </a:pPr>
            <a:r>
              <a:rPr sz="1875" b="0">
                <a:solidFill>
                  <a:srgbClr val="455965"/>
                </a:solidFill>
                <a:latin typeface="Noto Sans CJK JP"/>
                <a:ea typeface="Noto Sans CJK JP"/>
                <a:cs typeface="Noto Sans CJK JP"/>
              </a:rPr>
              <a:t>Artificial Analysis Intelligence Index</a:t>
            </a:r>
          </a:p>
        </p:txBody>
      </p:sp>
      <p:graphicFrame>
        <p:nvGraphicFramePr>
          <p:cNvPr id="16" name="Chart"/>
          <p:cNvGraphicFramePr/>
          <p:nvPr/>
        </p:nvGraphicFramePr>
        <p:xfrm>
          <a:off xmlns:a="http://schemas.openxmlformats.org/drawingml/2006/main" x="619125" y="2428875"/>
          <a:ext xmlns:a="http://schemas.openxmlformats.org/drawingml/2006/main" cx="7191375" cy="3009900"/>
        </p:xfrm>
        <a:graphic xmlns:a="http://schemas.openxmlformats.org/drawingml/2006/main">
          <a:graphicData uri="http://schemas.openxmlformats.org/drawingml/2006/chart">
            <c:chart xmlns:r="http://schemas.openxmlformats.org/officeDocument/2006/relationships" xmlns:c="http://schemas.openxmlformats.org/drawingml/2006/chart" r:id="R07b5a03f12c64c51"/>
          </a:graphicData>
        </a:graphic>
      </p:graphicFrame>
      <p:sp>
        <p:nvSpPr>
          <p:cNvPr id="5" name="53は「総合指標」">
            <a:extLst xmlns:a="http://schemas.openxmlformats.org/drawingml/2006/main">
              <a:ext uri="{FF2B5EF4-FFF2-40B4-BE49-F238E27FC236}">
                <a16:creationId xmlns:a16="http://schemas.microsoft.com/office/drawing/2014/main" id="{640E6165-F0D6-4C3D-B8BE-73DDC3D97326}"/>
              </a:ext>
            </a:extLst>
          </p:cNvPr>
          <p:cNvSpPr>
            <a:spLocks xmlns:a="http://schemas.openxmlformats.org/drawingml/2006/main" noGrp="1"/>
          </p:cNvSpPr>
          <p:nvPr/>
        </p:nvSpPr>
        <p:spPr>
          <a:xfrm xmlns:a="http://schemas.openxmlformats.org/drawingml/2006/main">
            <a:off x="8248650" y="2428875"/>
            <a:ext cx="32385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2175" b="1">
                <a:solidFill>
                  <a:srgbClr val="112A3B"/>
                </a:solidFill>
                <a:latin typeface="Noto Sans CJK JP"/>
                <a:ea typeface="Noto Sans CJK JP"/>
                <a:cs typeface="Noto Sans CJK JP"/>
              </a:defRPr>
            </a:pPr>
            <a:r>
              <a:rPr sz="2175" b="1">
                <a:solidFill>
                  <a:srgbClr val="112A3B"/>
                </a:solidFill>
                <a:latin typeface="Noto Sans CJK JP"/>
                <a:ea typeface="Noto Sans CJK JP"/>
                <a:cs typeface="Noto Sans CJK JP"/>
              </a:rPr>
              <a:t>53は「総合指標」</a:t>
            </a:r>
          </a:p>
        </p:txBody>
      </p:sp>
      <p:sp>
        <p:nvSpPr>
          <p:cNvPr id="6" name="複数の試験をまとめた値。&#10;普段の仕事で53%正解する、という">
            <a:extLst xmlns:a="http://schemas.openxmlformats.org/drawingml/2006/main">
              <a:ext uri="{FF2B5EF4-FFF2-40B4-BE49-F238E27FC236}">
                <a16:creationId xmlns:a16="http://schemas.microsoft.com/office/drawing/2014/main" id="{CF693421-676F-4A5E-A027-3A752DB9A6F6}"/>
              </a:ext>
            </a:extLst>
          </p:cNvPr>
          <p:cNvSpPr>
            <a:spLocks xmlns:a="http://schemas.openxmlformats.org/drawingml/2006/main" noGrp="1"/>
          </p:cNvSpPr>
          <p:nvPr/>
        </p:nvSpPr>
        <p:spPr>
          <a:xfrm xmlns:a="http://schemas.openxmlformats.org/drawingml/2006/main">
            <a:off x="8248650" y="3095625"/>
            <a:ext cx="323850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1950" b="0">
                <a:solidFill>
                  <a:srgbClr val="455965"/>
                </a:solidFill>
                <a:latin typeface="Noto Sans CJK JP"/>
                <a:ea typeface="Noto Sans CJK JP"/>
                <a:cs typeface="Noto Sans CJK JP"/>
              </a:defRPr>
            </a:pPr>
            <a:r>
              <a:rPr sz="1950" b="0">
                <a:solidFill>
                  <a:srgbClr val="455965"/>
                </a:solidFill>
                <a:latin typeface="Noto Sans CJK JP"/>
                <a:ea typeface="Noto Sans CJK JP"/>
                <a:cs typeface="Noto Sans CJK JP"/>
              </a:rPr>
              <a:t>複数の試験をまとめた値。</a:t>
            </a:r>
          </a:p>
          <a:p xmlns:a="http://schemas.openxmlformats.org/drawingml/2006/main">
            <a:pPr algn="l">
              <a:lnSpc>
                <a:spcPct val="116000"/>
              </a:lnSpc>
              <a:buNone/>
              <a:defRPr sz="1950" b="0">
                <a:solidFill>
                  <a:srgbClr val="455965"/>
                </a:solidFill>
                <a:latin typeface="Noto Sans CJK JP"/>
                <a:ea typeface="Noto Sans CJK JP"/>
                <a:cs typeface="Noto Sans CJK JP"/>
              </a:defRPr>
            </a:pPr>
            <a:r>
              <a:rPr sz="1950" b="0">
                <a:solidFill>
                  <a:srgbClr val="455965"/>
                </a:solidFill>
                <a:latin typeface="Noto Sans CJK JP"/>
                <a:ea typeface="Noto Sans CJK JP"/>
                <a:cs typeface="Noto Sans CJK JP"/>
              </a:rPr>
              <a:t>普段の仕事で53%正解する、という意味ではない。</a:t>
            </a:r>
          </a:p>
        </p:txBody>
      </p:sp>
      <p:sp>
        <p:nvSpPr>
          <p:cNvPr id="7" name="同点でも、得意な仕事まで&#10;同じとは限らない">
            <a:extLst xmlns:a="http://schemas.openxmlformats.org/drawingml/2006/main">
              <a:ext uri="{FF2B5EF4-FFF2-40B4-BE49-F238E27FC236}">
                <a16:creationId xmlns:a16="http://schemas.microsoft.com/office/drawing/2014/main" id="{F9D3D54A-ED57-4D12-AF8D-DA321130014A}"/>
              </a:ext>
            </a:extLst>
          </p:cNvPr>
          <p:cNvSpPr>
            <a:spLocks xmlns:a="http://schemas.openxmlformats.org/drawingml/2006/main" noGrp="1"/>
          </p:cNvSpPr>
          <p:nvPr/>
        </p:nvSpPr>
        <p:spPr>
          <a:xfrm xmlns:a="http://schemas.openxmlformats.org/drawingml/2006/main">
            <a:off x="8248650" y="4543425"/>
            <a:ext cx="314325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1950" b="1">
                <a:solidFill>
                  <a:srgbClr val="087D83"/>
                </a:solidFill>
                <a:latin typeface="Noto Sans CJK JP"/>
                <a:ea typeface="Noto Sans CJK JP"/>
                <a:cs typeface="Noto Sans CJK JP"/>
              </a:defRPr>
            </a:pPr>
            <a:r>
              <a:rPr sz="1950" b="1">
                <a:solidFill>
                  <a:srgbClr val="087D83"/>
                </a:solidFill>
                <a:latin typeface="Noto Sans CJK JP"/>
                <a:ea typeface="Noto Sans CJK JP"/>
                <a:cs typeface="Noto Sans CJK JP"/>
              </a:rPr>
              <a:t>同点でも、得意な仕事まで</a:t>
            </a:r>
          </a:p>
          <a:p xmlns:a="http://schemas.openxmlformats.org/drawingml/2006/main">
            <a:pPr algn="l">
              <a:lnSpc>
                <a:spcPct val="116000"/>
              </a:lnSpc>
              <a:buNone/>
              <a:defRPr sz="1950" b="1">
                <a:solidFill>
                  <a:srgbClr val="087D83"/>
                </a:solidFill>
                <a:latin typeface="Noto Sans CJK JP"/>
                <a:ea typeface="Noto Sans CJK JP"/>
                <a:cs typeface="Noto Sans CJK JP"/>
              </a:defRPr>
            </a:pPr>
            <a:r>
              <a:rPr sz="1950" b="1">
                <a:solidFill>
                  <a:srgbClr val="087D83"/>
                </a:solidFill>
                <a:latin typeface="Noto Sans CJK JP"/>
                <a:ea typeface="Noto Sans CJK JP"/>
                <a:cs typeface="Noto Sans CJK JP"/>
              </a:rPr>
              <a:t>同じとは限らない</a:t>
            </a:r>
          </a:p>
        </p:txBody>
      </p:sp>
      <p:sp>
        <p:nvSpPr>
          <p:cNvPr id="8" name="">
            <a:extLst xmlns:a="http://schemas.openxmlformats.org/drawingml/2006/main">
              <a:ext uri="{FF2B5EF4-FFF2-40B4-BE49-F238E27FC236}">
                <a16:creationId xmlns:a16="http://schemas.microsoft.com/office/drawing/2014/main" id="{3CE56E2C-EB8F-4BD3-BF64-1FDCA23E55EB}"/>
              </a:ext>
            </a:extLst>
          </p:cNvPr>
          <p:cNvSpPr>
            <a:spLocks xmlns:a="http://schemas.openxmlformats.org/drawingml/2006/main" noGrp="1"/>
          </p:cNvSpPr>
          <p:nvPr/>
        </p:nvSpPr>
        <p:spPr>
          <a:xfrm xmlns:a="http://schemas.openxmlformats.org/drawingml/2006/main">
            <a:off x="647700" y="6305550"/>
            <a:ext cx="10896600" cy="0"/>
          </a:xfrm>
          <a:prstGeom xmlns:a="http://schemas.openxmlformats.org/drawingml/2006/main" prst="line">
            <a:avLst/>
          </a:prstGeom>
          <a:noFill xmlns:a="http://schemas.openxmlformats.org/drawingml/2006/main"/>
          <a:ln xmlns:a="http://schemas.openxmlformats.org/drawingml/2006/main" w="11430">
            <a:solidFill>
              <a:srgbClr val="CFD6D6"/>
            </a:solidFill>
            <a:prstDash val="solid"/>
          </a:ln>
        </p:spPr>
      </p:sp>
      <p:sp>
        <p:nvSpPr>
          <p:cNvPr id="9" name="確認済み事実  ／  評価時点と推論設定をそろえた比較">
            <a:extLst xmlns:a="http://schemas.openxmlformats.org/drawingml/2006/main">
              <a:ext uri="{FF2B5EF4-FFF2-40B4-BE49-F238E27FC236}">
                <a16:creationId xmlns:a16="http://schemas.microsoft.com/office/drawing/2014/main" id="{860546DA-EF45-46CA-8BAB-2AE58D707B6B}"/>
              </a:ext>
            </a:extLst>
          </p:cNvPr>
          <p:cNvSpPr>
            <a:spLocks xmlns:a="http://schemas.openxmlformats.org/drawingml/2006/main" noGrp="1"/>
          </p:cNvSpPr>
          <p:nvPr/>
        </p:nvSpPr>
        <p:spPr>
          <a:xfrm xmlns:a="http://schemas.openxmlformats.org/drawingml/2006/main">
            <a:off x="647700" y="5905500"/>
            <a:ext cx="108966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1425" b="0">
                <a:solidFill>
                  <a:srgbClr val="455965"/>
                </a:solidFill>
                <a:latin typeface="Noto Sans CJK JP"/>
                <a:ea typeface="Noto Sans CJK JP"/>
                <a:cs typeface="Noto Sans CJK JP"/>
              </a:defRPr>
            </a:pPr>
            <a:r>
              <a:rPr sz="1425" b="0">
                <a:solidFill>
                  <a:srgbClr val="455965"/>
                </a:solidFill>
                <a:latin typeface="Noto Sans CJK JP"/>
                <a:ea typeface="Noto Sans CJK JP"/>
                <a:cs typeface="Noto Sans CJK JP"/>
              </a:rPr>
              <a:t>確認済み事実  ／  評価時点と推論設定をそろえた比較</a:t>
            </a:r>
          </a:p>
        </p:txBody>
      </p:sp>
      <p:sp>
        <p:nvSpPr>
          <p:cNvPr id="10" name="Artificial Analysis 9/30">
            <a:extLst xmlns:a="http://schemas.openxmlformats.org/drawingml/2006/main">
              <a:ext uri="{FF2B5EF4-FFF2-40B4-BE49-F238E27FC236}">
                <a16:creationId xmlns:a16="http://schemas.microsoft.com/office/drawing/2014/main" id="{0855A397-7C11-45A2-8610-1518CC3FAAE7}"/>
              </a:ext>
            </a:extLst>
          </p:cNvPr>
          <p:cNvSpPr>
            <a:spLocks xmlns:a="http://schemas.openxmlformats.org/drawingml/2006/main" noGrp="1"/>
          </p:cNvSpPr>
          <p:nvPr/>
        </p:nvSpPr>
        <p:spPr>
          <a:xfrm xmlns:a="http://schemas.openxmlformats.org/drawingml/2006/main">
            <a:off x="647700" y="6448425"/>
            <a:ext cx="21717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1125" b="0">
                <a:solidFill>
                  <a:srgbClr val="455965"/>
                </a:solidFill>
                <a:latin typeface="Noto Sans CJK JP"/>
                <a:ea typeface="Noto Sans CJK JP"/>
                <a:cs typeface="Noto Sans CJK JP"/>
              </a:defRPr>
            </a:pPr>
            <a:r>
              <a:rPr sz="1125" b="0">
                <a:solidFill>
                  <a:srgbClr val="455965"/>
                </a:solidFill>
                <a:latin typeface="Noto Sans CJK JP"/>
                <a:ea typeface="Noto Sans CJK JP"/>
                <a:cs typeface="Noto Sans CJK JP"/>
                <a:hlinkClick xmlns:r="http://schemas.openxmlformats.org/officeDocument/2006/relationships" r:id="Rf94a314b78244e97"/>
              </a:rPr>
              <a:t>Artificial Analysis 9/30</a:t>
            </a:r>
          </a:p>
        </p:txBody>
      </p:sp>
      <p:sp>
        <p:nvSpPr>
          <p:cNvPr id="11" name="評価方法">
            <a:extLst xmlns:a="http://schemas.openxmlformats.org/drawingml/2006/main">
              <a:ext uri="{FF2B5EF4-FFF2-40B4-BE49-F238E27FC236}">
                <a16:creationId xmlns:a16="http://schemas.microsoft.com/office/drawing/2014/main" id="{BD10862D-5495-40E6-A351-A9DE09E2F9D1}"/>
              </a:ext>
            </a:extLst>
          </p:cNvPr>
          <p:cNvSpPr>
            <a:spLocks xmlns:a="http://schemas.openxmlformats.org/drawingml/2006/main" noGrp="1"/>
          </p:cNvSpPr>
          <p:nvPr/>
        </p:nvSpPr>
        <p:spPr>
          <a:xfrm xmlns:a="http://schemas.openxmlformats.org/drawingml/2006/main">
            <a:off x="2971800" y="6448425"/>
            <a:ext cx="8953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1125" b="0">
                <a:solidFill>
                  <a:srgbClr val="455965"/>
                </a:solidFill>
                <a:latin typeface="Noto Sans CJK JP"/>
                <a:ea typeface="Noto Sans CJK JP"/>
                <a:cs typeface="Noto Sans CJK JP"/>
              </a:defRPr>
            </a:pPr>
            <a:r>
              <a:rPr sz="1125" b="0">
                <a:solidFill>
                  <a:srgbClr val="455965"/>
                </a:solidFill>
                <a:latin typeface="Noto Sans CJK JP"/>
                <a:ea typeface="Noto Sans CJK JP"/>
                <a:cs typeface="Noto Sans CJK JP"/>
                <a:hlinkClick xmlns:r="http://schemas.openxmlformats.org/officeDocument/2006/relationships" r:id="Rf382694a44e54d5f"/>
              </a:rPr>
              <a:t>評価方法</a:t>
            </a:r>
          </a:p>
        </p:txBody>
      </p:sp>
      <p:sp>
        <p:nvSpPr>
          <p:cNvPr id="12" name="02">
            <a:extLst xmlns:a="http://schemas.openxmlformats.org/drawingml/2006/main">
              <a:ext uri="{FF2B5EF4-FFF2-40B4-BE49-F238E27FC236}">
                <a16:creationId xmlns:a16="http://schemas.microsoft.com/office/drawing/2014/main" id="{439711A7-D4FF-42EA-8762-E852BF358BCA}"/>
              </a:ext>
            </a:extLst>
          </p:cNvPr>
          <p:cNvSpPr>
            <a:spLocks xmlns:a="http://schemas.openxmlformats.org/drawingml/2006/main" noGrp="1"/>
          </p:cNvSpPr>
          <p:nvPr/>
        </p:nvSpPr>
        <p:spPr>
          <a:xfrm xmlns:a="http://schemas.openxmlformats.org/drawingml/2006/main">
            <a:off x="11049000" y="6429375"/>
            <a:ext cx="4953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16000"/>
              </a:lnSpc>
              <a:buNone/>
              <a:defRPr sz="1200" b="0">
                <a:solidFill>
                  <a:srgbClr val="455965"/>
                </a:solidFill>
                <a:latin typeface="Noto Sans CJK JP"/>
                <a:ea typeface="Noto Sans CJK JP"/>
                <a:cs typeface="Noto Sans CJK JP"/>
              </a:defRPr>
            </a:pPr>
            <a:r>
              <a:rPr sz="1200" b="0">
                <a:solidFill>
                  <a:srgbClr val="455965"/>
                </a:solidFill>
                <a:latin typeface="Noto Sans CJK JP"/>
                <a:ea typeface="Noto Sans CJK JP"/>
                <a:cs typeface="Noto Sans CJK JP"/>
              </a:rPr>
              <a:t>02</a:t>
            </a:r>
          </a:p>
        </p:txBody>
      </p:sp>
    </p:spTree>
    <p:extLst>
      <p:ext uri="{BB962C8B-B14F-4D97-AF65-F5344CB8AC3E}">
        <p14:creationId xmlns:p14="http://schemas.microsoft.com/office/powerpoint/2010/main" val="174171405"/>
      </p:ext>
    </p:extLst>
  </p:cSld>
</p:sld>
</file>

<file path=ppt/slides/slide3.xml><?xml version="1.0" encoding="utf-8"?>
<p:sld xmlns:p="http://schemas.openxmlformats.org/presentationml/2006/main">
  <p:cSld>
    <p:bg>
      <p:bgPr>
        <a:solidFill xmlns:a="http://schemas.openxmlformats.org/drawingml/2006/main">
          <a:srgbClr val="F8F7F2"/>
        </a:solidFill>
      </p:bgPr>
    </p:bg>
    <p:spTree>
      <p:nvGrpSpPr>
        <p:cNvPr id="1" name=""/>
        <p:cNvGrpSpPr/>
        <p:nvPr/>
      </p:nvGrpSpPr>
      <p:grpSpPr>
        <a:xfrm xmlns:a="http://schemas.openxmlformats.org/drawingml/2006/main"/>
      </p:grpSpPr>
      <p:sp>
        <p:nvSpPr>
          <p:cNvPr id="11" name="01  Gemini 4 Argon">
            <a:extLst xmlns:a="http://schemas.openxmlformats.org/drawingml/2006/main">
              <a:ext uri="{FF2B5EF4-FFF2-40B4-BE49-F238E27FC236}">
                <a16:creationId xmlns:a16="http://schemas.microsoft.com/office/drawing/2014/main" id="{6882A0E5-D477-4227-BD46-D55FA250337B}"/>
              </a:ext>
            </a:extLst>
          </p:cNvPr>
          <p:cNvSpPr>
            <a:spLocks xmlns:a="http://schemas.openxmlformats.org/drawingml/2006/main" noGrp="1"/>
          </p:cNvSpPr>
          <p:nvPr/>
        </p:nvSpPr>
        <p:spPr>
          <a:xfrm xmlns:a="http://schemas.openxmlformats.org/drawingml/2006/main">
            <a:off x="647700" y="381000"/>
            <a:ext cx="108966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1500" b="1">
                <a:solidFill>
                  <a:srgbClr val="087D83"/>
                </a:solidFill>
                <a:latin typeface="Noto Sans CJK JP"/>
                <a:ea typeface="Noto Sans CJK JP"/>
                <a:cs typeface="Noto Sans CJK JP"/>
              </a:defRPr>
            </a:pPr>
            <a:r>
              <a:rPr sz="1500" b="1">
                <a:solidFill>
                  <a:srgbClr val="087D83"/>
                </a:solidFill>
                <a:latin typeface="Noto Sans CJK JP"/>
                <a:ea typeface="Noto Sans CJK JP"/>
                <a:cs typeface="Noto Sans CJK JP"/>
              </a:rPr>
              <a:t>01  Gemini 4 Argon</a:t>
            </a:r>
          </a:p>
        </p:txBody>
      </p:sp>
      <p:sp>
        <p:nvSpPr>
          <p:cNvPr id="2" name="コード操作の課題では、モデル間の得意差が残る">
            <a:extLst xmlns:a="http://schemas.openxmlformats.org/drawingml/2006/main">
              <a:ext uri="{FF2B5EF4-FFF2-40B4-BE49-F238E27FC236}">
                <a16:creationId xmlns:a16="http://schemas.microsoft.com/office/drawing/2014/main" id="{079AF6FD-86D5-4715-804E-BCD827A19661}"/>
              </a:ext>
            </a:extLst>
          </p:cNvPr>
          <p:cNvSpPr>
            <a:spLocks xmlns:a="http://schemas.openxmlformats.org/drawingml/2006/main" noGrp="1"/>
          </p:cNvSpPr>
          <p:nvPr/>
        </p:nvSpPr>
        <p:spPr>
          <a:xfrm xmlns:a="http://schemas.openxmlformats.org/drawingml/2006/main">
            <a:off x="647700" y="819150"/>
            <a:ext cx="108966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3225" b="1">
                <a:solidFill>
                  <a:srgbClr val="112A3B"/>
                </a:solidFill>
                <a:latin typeface="Noto Sans CJK JP"/>
                <a:ea typeface="Noto Sans CJK JP"/>
                <a:cs typeface="Noto Sans CJK JP"/>
              </a:defRPr>
            </a:pPr>
            <a:r>
              <a:rPr sz="3225" b="1">
                <a:solidFill>
                  <a:srgbClr val="112A3B"/>
                </a:solidFill>
                <a:latin typeface="Noto Sans CJK JP"/>
                <a:ea typeface="Noto Sans CJK JP"/>
                <a:cs typeface="Noto Sans CJK JP"/>
              </a:rPr>
              <a:t>コード操作の課題では、モデル間の得意差が残る</a:t>
            </a:r>
          </a:p>
        </p:txBody>
      </p:sp>
      <p:sp>
        <p:nvSpPr>
          <p:cNvPr id="3" name="Terminal Bench 4：端末を使って作業する課題の">
            <a:extLst xmlns:a="http://schemas.openxmlformats.org/drawingml/2006/main">
              <a:ext uri="{FF2B5EF4-FFF2-40B4-BE49-F238E27FC236}">
                <a16:creationId xmlns:a16="http://schemas.microsoft.com/office/drawing/2014/main" id="{EBBCECA8-BE24-4632-B07B-B96C18D49D05}"/>
              </a:ext>
            </a:extLst>
          </p:cNvPr>
          <p:cNvSpPr>
            <a:spLocks xmlns:a="http://schemas.openxmlformats.org/drawingml/2006/main" noGrp="1"/>
          </p:cNvSpPr>
          <p:nvPr/>
        </p:nvSpPr>
        <p:spPr>
          <a:xfrm xmlns:a="http://schemas.openxmlformats.org/drawingml/2006/main">
            <a:off x="666750" y="1943100"/>
            <a:ext cx="10858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1950" b="0">
                <a:solidFill>
                  <a:srgbClr val="455965"/>
                </a:solidFill>
                <a:latin typeface="Noto Sans CJK JP"/>
                <a:ea typeface="Noto Sans CJK JP"/>
                <a:cs typeface="Noto Sans CJK JP"/>
              </a:defRPr>
            </a:pPr>
            <a:r>
              <a:rPr sz="1950" b="0">
                <a:solidFill>
                  <a:srgbClr val="455965"/>
                </a:solidFill>
                <a:latin typeface="Noto Sans CJK JP"/>
                <a:ea typeface="Noto Sans CJK JP"/>
                <a:cs typeface="Noto Sans CJK JP"/>
              </a:rPr>
              <a:t>Terminal Bench 4：端末を使って作業する課題の成功率（%）</a:t>
            </a:r>
          </a:p>
        </p:txBody>
      </p:sp>
      <p:graphicFrame>
        <p:nvGraphicFramePr>
          <p:cNvPr id="14" name="Chart"/>
          <p:cNvGraphicFramePr/>
          <p:nvPr/>
        </p:nvGraphicFramePr>
        <p:xfrm>
          <a:off xmlns:a="http://schemas.openxmlformats.org/drawingml/2006/main" x="723900" y="2571750"/>
          <a:ext xmlns:a="http://schemas.openxmlformats.org/drawingml/2006/main" cx="7334250" cy="2990850"/>
        </p:xfrm>
        <a:graphic xmlns:a="http://schemas.openxmlformats.org/drawingml/2006/main">
          <a:graphicData uri="http://schemas.openxmlformats.org/drawingml/2006/chart">
            <c:chart xmlns:r="http://schemas.openxmlformats.org/officeDocument/2006/relationships" xmlns:c="http://schemas.openxmlformats.org/drawingml/2006/chart" r:id="Rc822fb8b869e4002"/>
          </a:graphicData>
        </a:graphic>
      </p:graphicFrame>
      <p:sp>
        <p:nvSpPr>
          <p:cNvPr id="5" name="この課題でArgonは&#10;首位ではない">
            <a:extLst xmlns:a="http://schemas.openxmlformats.org/drawingml/2006/main">
              <a:ext uri="{FF2B5EF4-FFF2-40B4-BE49-F238E27FC236}">
                <a16:creationId xmlns:a16="http://schemas.microsoft.com/office/drawing/2014/main" id="{B35A59CE-7A6B-46D1-B88A-DBE9F8FDF001}"/>
              </a:ext>
            </a:extLst>
          </p:cNvPr>
          <p:cNvSpPr>
            <a:spLocks xmlns:a="http://schemas.openxmlformats.org/drawingml/2006/main" noGrp="1"/>
          </p:cNvSpPr>
          <p:nvPr/>
        </p:nvSpPr>
        <p:spPr>
          <a:xfrm xmlns:a="http://schemas.openxmlformats.org/drawingml/2006/main">
            <a:off x="8572500" y="2714625"/>
            <a:ext cx="2905125"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2250" b="1">
                <a:solidFill>
                  <a:srgbClr val="112A3B"/>
                </a:solidFill>
                <a:latin typeface="Noto Sans CJK JP"/>
                <a:ea typeface="Noto Sans CJK JP"/>
                <a:cs typeface="Noto Sans CJK JP"/>
              </a:defRPr>
            </a:pPr>
            <a:r>
              <a:rPr sz="2250" b="1">
                <a:solidFill>
                  <a:srgbClr val="112A3B"/>
                </a:solidFill>
                <a:latin typeface="Noto Sans CJK JP"/>
                <a:ea typeface="Noto Sans CJK JP"/>
                <a:cs typeface="Noto Sans CJK JP"/>
              </a:rPr>
              <a:t>この課題でArgonは</a:t>
            </a:r>
          </a:p>
          <a:p xmlns:a="http://schemas.openxmlformats.org/drawingml/2006/main">
            <a:pPr algn="l">
              <a:lnSpc>
                <a:spcPct val="116000"/>
              </a:lnSpc>
              <a:buNone/>
              <a:defRPr sz="2250" b="1">
                <a:solidFill>
                  <a:srgbClr val="112A3B"/>
                </a:solidFill>
                <a:latin typeface="Noto Sans CJK JP"/>
                <a:ea typeface="Noto Sans CJK JP"/>
                <a:cs typeface="Noto Sans CJK JP"/>
              </a:defRPr>
            </a:pPr>
            <a:r>
              <a:rPr sz="2250" b="1">
                <a:solidFill>
                  <a:srgbClr val="112A3B"/>
                </a:solidFill>
                <a:latin typeface="Noto Sans CJK JP"/>
                <a:ea typeface="Noto Sans CJK JP"/>
                <a:cs typeface="Noto Sans CJK JP"/>
              </a:rPr>
              <a:t>首位ではない</a:t>
            </a:r>
          </a:p>
        </p:txBody>
      </p:sp>
      <p:sp>
        <p:nvSpPr>
          <p:cNvPr id="6" name="「総合評価で並ぶ」と&#10;「すべての仕事で勝つ」は&#10;分けて読む必">
            <a:extLst xmlns:a="http://schemas.openxmlformats.org/drawingml/2006/main">
              <a:ext uri="{FF2B5EF4-FFF2-40B4-BE49-F238E27FC236}">
                <a16:creationId xmlns:a16="http://schemas.microsoft.com/office/drawing/2014/main" id="{0207E233-9FC3-4441-90A6-3614D3B8F39D}"/>
              </a:ext>
            </a:extLst>
          </p:cNvPr>
          <p:cNvSpPr>
            <a:spLocks xmlns:a="http://schemas.openxmlformats.org/drawingml/2006/main" noGrp="1"/>
          </p:cNvSpPr>
          <p:nvPr/>
        </p:nvSpPr>
        <p:spPr>
          <a:xfrm xmlns:a="http://schemas.openxmlformats.org/drawingml/2006/main">
            <a:off x="8572500" y="3933825"/>
            <a:ext cx="2905125"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1875" b="0">
                <a:solidFill>
                  <a:srgbClr val="455965"/>
                </a:solidFill>
                <a:latin typeface="Noto Sans CJK JP"/>
                <a:ea typeface="Noto Sans CJK JP"/>
                <a:cs typeface="Noto Sans CJK JP"/>
              </a:defRPr>
            </a:pPr>
            <a:r>
              <a:rPr sz="1875" b="0">
                <a:solidFill>
                  <a:srgbClr val="455965"/>
                </a:solidFill>
                <a:latin typeface="Noto Sans CJK JP"/>
                <a:ea typeface="Noto Sans CJK JP"/>
                <a:cs typeface="Noto Sans CJK JP"/>
              </a:rPr>
              <a:t>「総合評価で並ぶ」と</a:t>
            </a:r>
          </a:p>
          <a:p xmlns:a="http://schemas.openxmlformats.org/drawingml/2006/main">
            <a:pPr algn="l">
              <a:lnSpc>
                <a:spcPct val="116000"/>
              </a:lnSpc>
              <a:buNone/>
              <a:defRPr sz="1875" b="0">
                <a:solidFill>
                  <a:srgbClr val="455965"/>
                </a:solidFill>
                <a:latin typeface="Noto Sans CJK JP"/>
                <a:ea typeface="Noto Sans CJK JP"/>
                <a:cs typeface="Noto Sans CJK JP"/>
              </a:defRPr>
            </a:pPr>
            <a:r>
              <a:rPr sz="1875" b="0">
                <a:solidFill>
                  <a:srgbClr val="455965"/>
                </a:solidFill>
                <a:latin typeface="Noto Sans CJK JP"/>
                <a:ea typeface="Noto Sans CJK JP"/>
                <a:cs typeface="Noto Sans CJK JP"/>
              </a:rPr>
              <a:t>「すべての仕事で勝つ」は</a:t>
            </a:r>
          </a:p>
          <a:p xmlns:a="http://schemas.openxmlformats.org/drawingml/2006/main">
            <a:pPr algn="l">
              <a:lnSpc>
                <a:spcPct val="116000"/>
              </a:lnSpc>
              <a:buNone/>
              <a:defRPr sz="1875" b="0">
                <a:solidFill>
                  <a:srgbClr val="455965"/>
                </a:solidFill>
                <a:latin typeface="Noto Sans CJK JP"/>
                <a:ea typeface="Noto Sans CJK JP"/>
                <a:cs typeface="Noto Sans CJK JP"/>
              </a:defRPr>
            </a:pPr>
            <a:r>
              <a:rPr sz="1875" b="0">
                <a:solidFill>
                  <a:srgbClr val="455965"/>
                </a:solidFill>
                <a:latin typeface="Noto Sans CJK JP"/>
                <a:ea typeface="Noto Sans CJK JP"/>
                <a:cs typeface="Noto Sans CJK JP"/>
              </a:rPr>
              <a:t>分けて読む必要がある。</a:t>
            </a:r>
          </a:p>
        </p:txBody>
      </p:sp>
      <p:sp>
        <p:nvSpPr>
          <p:cNvPr id="7" name="">
            <a:extLst xmlns:a="http://schemas.openxmlformats.org/drawingml/2006/main">
              <a:ext uri="{FF2B5EF4-FFF2-40B4-BE49-F238E27FC236}">
                <a16:creationId xmlns:a16="http://schemas.microsoft.com/office/drawing/2014/main" id="{384766E2-6F44-4215-8AAF-BD3D0790E5A4}"/>
              </a:ext>
            </a:extLst>
          </p:cNvPr>
          <p:cNvSpPr>
            <a:spLocks xmlns:a="http://schemas.openxmlformats.org/drawingml/2006/main" noGrp="1"/>
          </p:cNvSpPr>
          <p:nvPr/>
        </p:nvSpPr>
        <p:spPr>
          <a:xfrm xmlns:a="http://schemas.openxmlformats.org/drawingml/2006/main">
            <a:off x="647700" y="6305550"/>
            <a:ext cx="10896600" cy="0"/>
          </a:xfrm>
          <a:prstGeom xmlns:a="http://schemas.openxmlformats.org/drawingml/2006/main" prst="line">
            <a:avLst/>
          </a:prstGeom>
          <a:noFill xmlns:a="http://schemas.openxmlformats.org/drawingml/2006/main"/>
          <a:ln xmlns:a="http://schemas.openxmlformats.org/drawingml/2006/main" w="11430">
            <a:solidFill>
              <a:srgbClr val="CFD6D6"/>
            </a:solidFill>
            <a:prstDash val="solid"/>
          </a:ln>
        </p:spPr>
      </p:sp>
      <p:sp>
        <p:nvSpPr>
          <p:cNvPr id="8" name="確認済み事実  ／  同じ試験でも得点の順序は総合指標と異な">
            <a:extLst xmlns:a="http://schemas.openxmlformats.org/drawingml/2006/main">
              <a:ext uri="{FF2B5EF4-FFF2-40B4-BE49-F238E27FC236}">
                <a16:creationId xmlns:a16="http://schemas.microsoft.com/office/drawing/2014/main" id="{3C23F020-C8D6-4F97-A06C-4E2BFDA4C7A6}"/>
              </a:ext>
            </a:extLst>
          </p:cNvPr>
          <p:cNvSpPr>
            <a:spLocks xmlns:a="http://schemas.openxmlformats.org/drawingml/2006/main" noGrp="1"/>
          </p:cNvSpPr>
          <p:nvPr/>
        </p:nvSpPr>
        <p:spPr>
          <a:xfrm xmlns:a="http://schemas.openxmlformats.org/drawingml/2006/main">
            <a:off x="647700" y="5905500"/>
            <a:ext cx="108966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1425" b="0">
                <a:solidFill>
                  <a:srgbClr val="455965"/>
                </a:solidFill>
                <a:latin typeface="Noto Sans CJK JP"/>
                <a:ea typeface="Noto Sans CJK JP"/>
                <a:cs typeface="Noto Sans CJK JP"/>
              </a:defRPr>
            </a:pPr>
            <a:r>
              <a:rPr sz="1425" b="0">
                <a:solidFill>
                  <a:srgbClr val="455965"/>
                </a:solidFill>
                <a:latin typeface="Noto Sans CJK JP"/>
                <a:ea typeface="Noto Sans CJK JP"/>
                <a:cs typeface="Noto Sans CJK JP"/>
              </a:rPr>
              <a:t>確認済み事実  ／  同じ試験でも得点の順序は総合指標と異なる</a:t>
            </a:r>
          </a:p>
        </p:txBody>
      </p:sp>
      <p:sp>
        <p:nvSpPr>
          <p:cNvPr id="9" name="Artificial Analysis 9/30">
            <a:extLst xmlns:a="http://schemas.openxmlformats.org/drawingml/2006/main">
              <a:ext uri="{FF2B5EF4-FFF2-40B4-BE49-F238E27FC236}">
                <a16:creationId xmlns:a16="http://schemas.microsoft.com/office/drawing/2014/main" id="{6BCF3A2E-7EA3-48D6-9713-46B6187515D8}"/>
              </a:ext>
            </a:extLst>
          </p:cNvPr>
          <p:cNvSpPr>
            <a:spLocks xmlns:a="http://schemas.openxmlformats.org/drawingml/2006/main" noGrp="1"/>
          </p:cNvSpPr>
          <p:nvPr/>
        </p:nvSpPr>
        <p:spPr>
          <a:xfrm xmlns:a="http://schemas.openxmlformats.org/drawingml/2006/main">
            <a:off x="647700" y="6448425"/>
            <a:ext cx="21717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1125" b="0">
                <a:solidFill>
                  <a:srgbClr val="455965"/>
                </a:solidFill>
                <a:latin typeface="Noto Sans CJK JP"/>
                <a:ea typeface="Noto Sans CJK JP"/>
                <a:cs typeface="Noto Sans CJK JP"/>
              </a:defRPr>
            </a:pPr>
            <a:r>
              <a:rPr sz="1125" b="0">
                <a:solidFill>
                  <a:srgbClr val="455965"/>
                </a:solidFill>
                <a:latin typeface="Noto Sans CJK JP"/>
                <a:ea typeface="Noto Sans CJK JP"/>
                <a:cs typeface="Noto Sans CJK JP"/>
                <a:hlinkClick xmlns:r="http://schemas.openxmlformats.org/officeDocument/2006/relationships" r:id="Rb9eeaa8f1aa946e6"/>
              </a:rPr>
              <a:t>Artificial Analysis 9/30</a:t>
            </a:r>
          </a:p>
        </p:txBody>
      </p:sp>
      <p:sp>
        <p:nvSpPr>
          <p:cNvPr id="10" name="03">
            <a:extLst xmlns:a="http://schemas.openxmlformats.org/drawingml/2006/main">
              <a:ext uri="{FF2B5EF4-FFF2-40B4-BE49-F238E27FC236}">
                <a16:creationId xmlns:a16="http://schemas.microsoft.com/office/drawing/2014/main" id="{30186A42-6829-4E57-9118-AFE36B43F23A}"/>
              </a:ext>
            </a:extLst>
          </p:cNvPr>
          <p:cNvSpPr>
            <a:spLocks xmlns:a="http://schemas.openxmlformats.org/drawingml/2006/main" noGrp="1"/>
          </p:cNvSpPr>
          <p:nvPr/>
        </p:nvSpPr>
        <p:spPr>
          <a:xfrm xmlns:a="http://schemas.openxmlformats.org/drawingml/2006/main">
            <a:off x="11049000" y="6429375"/>
            <a:ext cx="4953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16000"/>
              </a:lnSpc>
              <a:buNone/>
              <a:defRPr sz="1200" b="0">
                <a:solidFill>
                  <a:srgbClr val="455965"/>
                </a:solidFill>
                <a:latin typeface="Noto Sans CJK JP"/>
                <a:ea typeface="Noto Sans CJK JP"/>
                <a:cs typeface="Noto Sans CJK JP"/>
              </a:defRPr>
            </a:pPr>
            <a:r>
              <a:rPr sz="1200" b="0">
                <a:solidFill>
                  <a:srgbClr val="455965"/>
                </a:solidFill>
                <a:latin typeface="Noto Sans CJK JP"/>
                <a:ea typeface="Noto Sans CJK JP"/>
                <a:cs typeface="Noto Sans CJK JP"/>
              </a:rPr>
              <a:t>03</a:t>
            </a:r>
          </a:p>
        </p:txBody>
      </p:sp>
    </p:spTree>
    <p:extLst>
      <p:ext uri="{BB962C8B-B14F-4D97-AF65-F5344CB8AC3E}">
        <p14:creationId xmlns:p14="http://schemas.microsoft.com/office/powerpoint/2010/main" val="1356154712"/>
      </p:ext>
    </p:extLst>
  </p:cSld>
</p:sld>
</file>

<file path=ppt/slides/slide4.xml><?xml version="1.0" encoding="utf-8"?>
<p:sld xmlns:p="http://schemas.openxmlformats.org/presentationml/2006/main">
  <p:cSld>
    <p:bg>
      <p:bgPr>
        <a:solidFill xmlns:a="http://schemas.openxmlformats.org/drawingml/2006/main">
          <a:srgbClr val="F8F7F2"/>
        </a:solidFill>
      </p:bgPr>
    </p:bg>
    <p:spTree>
      <p:nvGrpSpPr>
        <p:cNvPr id="1" name=""/>
        <p:cNvGrpSpPr/>
        <p:nvPr/>
      </p:nvGrpSpPr>
      <p:grpSpPr>
        <a:xfrm xmlns:a="http://schemas.openxmlformats.org/drawingml/2006/main"/>
      </p:grpSpPr>
      <p:sp>
        <p:nvSpPr>
          <p:cNvPr id="15" name="01  Gemini 4 Argon">
            <a:extLst xmlns:a="http://schemas.openxmlformats.org/drawingml/2006/main">
              <a:ext uri="{FF2B5EF4-FFF2-40B4-BE49-F238E27FC236}">
                <a16:creationId xmlns:a16="http://schemas.microsoft.com/office/drawing/2014/main" id="{711C40E7-40A8-4187-90C9-3DA3EA9D4381}"/>
              </a:ext>
            </a:extLst>
          </p:cNvPr>
          <p:cNvSpPr>
            <a:spLocks xmlns:a="http://schemas.openxmlformats.org/drawingml/2006/main" noGrp="1"/>
          </p:cNvSpPr>
          <p:nvPr/>
        </p:nvSpPr>
        <p:spPr>
          <a:xfrm xmlns:a="http://schemas.openxmlformats.org/drawingml/2006/main">
            <a:off x="647700" y="381000"/>
            <a:ext cx="108966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1500" b="1">
                <a:solidFill>
                  <a:srgbClr val="087D83"/>
                </a:solidFill>
                <a:latin typeface="Noto Sans CJK JP"/>
                <a:ea typeface="Noto Sans CJK JP"/>
                <a:cs typeface="Noto Sans CJK JP"/>
              </a:defRPr>
            </a:pPr>
            <a:r>
              <a:rPr sz="1500" b="1">
                <a:solidFill>
                  <a:srgbClr val="087D83"/>
                </a:solidFill>
                <a:latin typeface="Noto Sans CJK JP"/>
                <a:ea typeface="Noto Sans CJK JP"/>
                <a:cs typeface="Noto Sans CJK JP"/>
              </a:rPr>
              <a:t>01  Gemini 4 Argon</a:t>
            </a:r>
          </a:p>
        </p:txBody>
      </p:sp>
      <p:sp>
        <p:nvSpPr>
          <p:cNvPr id="2" name="幻覚率15%でも、正答率は50%">
            <a:extLst xmlns:a="http://schemas.openxmlformats.org/drawingml/2006/main">
              <a:ext uri="{FF2B5EF4-FFF2-40B4-BE49-F238E27FC236}">
                <a16:creationId xmlns:a16="http://schemas.microsoft.com/office/drawing/2014/main" id="{2290DA0A-4FB8-4734-96BD-911869BB827C}"/>
              </a:ext>
            </a:extLst>
          </p:cNvPr>
          <p:cNvSpPr>
            <a:spLocks xmlns:a="http://schemas.openxmlformats.org/drawingml/2006/main" noGrp="1"/>
          </p:cNvSpPr>
          <p:nvPr/>
        </p:nvSpPr>
        <p:spPr>
          <a:xfrm xmlns:a="http://schemas.openxmlformats.org/drawingml/2006/main">
            <a:off x="647700" y="819150"/>
            <a:ext cx="108966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3225" b="1">
                <a:solidFill>
                  <a:srgbClr val="112A3B"/>
                </a:solidFill>
                <a:latin typeface="Noto Sans CJK JP"/>
                <a:ea typeface="Noto Sans CJK JP"/>
                <a:cs typeface="Noto Sans CJK JP"/>
              </a:defRPr>
            </a:pPr>
            <a:r>
              <a:rPr sz="3225" b="1">
                <a:solidFill>
                  <a:srgbClr val="112A3B"/>
                </a:solidFill>
                <a:latin typeface="Noto Sans CJK JP"/>
                <a:ea typeface="Noto Sans CJK JP"/>
                <a:cs typeface="Noto Sans CJK JP"/>
              </a:rPr>
              <a:t>幻覚率15%でも、正答率は50%</a:t>
            </a:r>
          </a:p>
        </p:txBody>
      </p:sp>
      <p:sp>
        <p:nvSpPr>
          <p:cNvPr id="3" name="AIがもっともらしく誤る「幻覚」と、正しく答える力を分けて見">
            <a:extLst xmlns:a="http://schemas.openxmlformats.org/drawingml/2006/main">
              <a:ext uri="{FF2B5EF4-FFF2-40B4-BE49-F238E27FC236}">
                <a16:creationId xmlns:a16="http://schemas.microsoft.com/office/drawing/2014/main" id="{F7399856-65A7-4128-B3A8-2B7460699375}"/>
              </a:ext>
            </a:extLst>
          </p:cNvPr>
          <p:cNvSpPr>
            <a:spLocks xmlns:a="http://schemas.openxmlformats.org/drawingml/2006/main" noGrp="1"/>
          </p:cNvSpPr>
          <p:nvPr/>
        </p:nvSpPr>
        <p:spPr>
          <a:xfrm xmlns:a="http://schemas.openxmlformats.org/drawingml/2006/main">
            <a:off x="685800" y="2000250"/>
            <a:ext cx="104584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1950" b="0">
                <a:solidFill>
                  <a:srgbClr val="455965"/>
                </a:solidFill>
                <a:latin typeface="Noto Sans CJK JP"/>
                <a:ea typeface="Noto Sans CJK JP"/>
                <a:cs typeface="Noto Sans CJK JP"/>
              </a:defRPr>
            </a:pPr>
            <a:r>
              <a:rPr sz="1950" b="0">
                <a:solidFill>
                  <a:srgbClr val="455965"/>
                </a:solidFill>
                <a:latin typeface="Noto Sans CJK JP"/>
                <a:ea typeface="Noto Sans CJK JP"/>
                <a:cs typeface="Noto Sans CJK JP"/>
              </a:rPr>
              <a:t>AIがもっともらしく誤る「幻覚」と、正しく答える力を分けて見る</a:t>
            </a:r>
          </a:p>
        </p:txBody>
      </p:sp>
      <p:sp>
        <p:nvSpPr>
          <p:cNvPr id="4" name="15%">
            <a:extLst xmlns:a="http://schemas.openxmlformats.org/drawingml/2006/main">
              <a:ext uri="{FF2B5EF4-FFF2-40B4-BE49-F238E27FC236}">
                <a16:creationId xmlns:a16="http://schemas.microsoft.com/office/drawing/2014/main" id="{E5142520-FE0B-4746-940F-FFE80C5CF637}"/>
              </a:ext>
            </a:extLst>
          </p:cNvPr>
          <p:cNvSpPr>
            <a:spLocks xmlns:a="http://schemas.openxmlformats.org/drawingml/2006/main" noGrp="1"/>
          </p:cNvSpPr>
          <p:nvPr/>
        </p:nvSpPr>
        <p:spPr>
          <a:xfrm xmlns:a="http://schemas.openxmlformats.org/drawingml/2006/main">
            <a:off x="762000" y="2886075"/>
            <a:ext cx="4381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7200" b="1">
                <a:solidFill>
                  <a:srgbClr val="087D83"/>
                </a:solidFill>
                <a:latin typeface="Noto Sans CJK JP"/>
                <a:ea typeface="Noto Sans CJK JP"/>
                <a:cs typeface="Noto Sans CJK JP"/>
              </a:defRPr>
            </a:pPr>
            <a:r>
              <a:rPr sz="7200" b="1">
                <a:solidFill>
                  <a:srgbClr val="087D83"/>
                </a:solidFill>
                <a:latin typeface="Noto Sans CJK JP"/>
                <a:ea typeface="Noto Sans CJK JP"/>
                <a:cs typeface="Noto Sans CJK JP"/>
              </a:rPr>
              <a:t>15%</a:t>
            </a:r>
          </a:p>
        </p:txBody>
      </p:sp>
      <p:sp>
        <p:nvSpPr>
          <p:cNvPr id="5" name="幻覚率">
            <a:extLst xmlns:a="http://schemas.openxmlformats.org/drawingml/2006/main">
              <a:ext uri="{FF2B5EF4-FFF2-40B4-BE49-F238E27FC236}">
                <a16:creationId xmlns:a16="http://schemas.microsoft.com/office/drawing/2014/main" id="{64FC57A9-221E-4D62-B1A3-5489C2E6BC8E}"/>
              </a:ext>
            </a:extLst>
          </p:cNvPr>
          <p:cNvSpPr>
            <a:spLocks xmlns:a="http://schemas.openxmlformats.org/drawingml/2006/main" noGrp="1"/>
          </p:cNvSpPr>
          <p:nvPr/>
        </p:nvSpPr>
        <p:spPr>
          <a:xfrm xmlns:a="http://schemas.openxmlformats.org/drawingml/2006/main">
            <a:off x="762000" y="4114800"/>
            <a:ext cx="4572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2250" b="1">
                <a:solidFill>
                  <a:srgbClr val="112A3B"/>
                </a:solidFill>
                <a:latin typeface="Noto Sans CJK JP"/>
                <a:ea typeface="Noto Sans CJK JP"/>
                <a:cs typeface="Noto Sans CJK JP"/>
              </a:defRPr>
            </a:pPr>
            <a:r>
              <a:rPr sz="2250" b="1">
                <a:solidFill>
                  <a:srgbClr val="112A3B"/>
                </a:solidFill>
                <a:latin typeface="Noto Sans CJK JP"/>
                <a:ea typeface="Noto Sans CJK JP"/>
                <a:cs typeface="Noto Sans CJK JP"/>
              </a:rPr>
              <a:t>幻覚率</a:t>
            </a:r>
          </a:p>
        </p:txBody>
      </p:sp>
      <p:sp>
        <p:nvSpPr>
          <p:cNvPr id="6" name="不正解・部分正解・未回答のうち、&#10;不正解が占める割合">
            <a:extLst xmlns:a="http://schemas.openxmlformats.org/drawingml/2006/main">
              <a:ext uri="{FF2B5EF4-FFF2-40B4-BE49-F238E27FC236}">
                <a16:creationId xmlns:a16="http://schemas.microsoft.com/office/drawing/2014/main" id="{FD56DE13-DD37-4025-85E3-7CD9D7E55C5C}"/>
              </a:ext>
            </a:extLst>
          </p:cNvPr>
          <p:cNvSpPr>
            <a:spLocks xmlns:a="http://schemas.openxmlformats.org/drawingml/2006/main" noGrp="1"/>
          </p:cNvSpPr>
          <p:nvPr/>
        </p:nvSpPr>
        <p:spPr>
          <a:xfrm xmlns:a="http://schemas.openxmlformats.org/drawingml/2006/main">
            <a:off x="762000" y="4600575"/>
            <a:ext cx="468630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1875" b="0">
                <a:solidFill>
                  <a:srgbClr val="455965"/>
                </a:solidFill>
                <a:latin typeface="Noto Sans CJK JP"/>
                <a:ea typeface="Noto Sans CJK JP"/>
                <a:cs typeface="Noto Sans CJK JP"/>
              </a:defRPr>
            </a:pPr>
            <a:r>
              <a:rPr sz="1875" b="0">
                <a:solidFill>
                  <a:srgbClr val="455965"/>
                </a:solidFill>
                <a:latin typeface="Noto Sans CJK JP"/>
                <a:ea typeface="Noto Sans CJK JP"/>
                <a:cs typeface="Noto Sans CJK JP"/>
              </a:rPr>
              <a:t>不正解・部分正解・未回答のうち、</a:t>
            </a:r>
          </a:p>
          <a:p xmlns:a="http://schemas.openxmlformats.org/drawingml/2006/main">
            <a:pPr algn="l">
              <a:lnSpc>
                <a:spcPct val="116000"/>
              </a:lnSpc>
              <a:buNone/>
              <a:defRPr sz="1875" b="0">
                <a:solidFill>
                  <a:srgbClr val="455965"/>
                </a:solidFill>
                <a:latin typeface="Noto Sans CJK JP"/>
                <a:ea typeface="Noto Sans CJK JP"/>
                <a:cs typeface="Noto Sans CJK JP"/>
              </a:defRPr>
            </a:pPr>
            <a:r>
              <a:rPr sz="1875" b="0">
                <a:solidFill>
                  <a:srgbClr val="455965"/>
                </a:solidFill>
                <a:latin typeface="Noto Sans CJK JP"/>
                <a:ea typeface="Noto Sans CJK JP"/>
                <a:cs typeface="Noto Sans CJK JP"/>
              </a:rPr>
              <a:t>不正解が占める割合</a:t>
            </a:r>
          </a:p>
        </p:txBody>
      </p:sp>
      <p:sp>
        <p:nvSpPr>
          <p:cNvPr id="7" name="50%">
            <a:extLst xmlns:a="http://schemas.openxmlformats.org/drawingml/2006/main">
              <a:ext uri="{FF2B5EF4-FFF2-40B4-BE49-F238E27FC236}">
                <a16:creationId xmlns:a16="http://schemas.microsoft.com/office/drawing/2014/main" id="{310CF2CA-12B3-4B61-BC47-3BF931009A27}"/>
              </a:ext>
            </a:extLst>
          </p:cNvPr>
          <p:cNvSpPr>
            <a:spLocks xmlns:a="http://schemas.openxmlformats.org/drawingml/2006/main" noGrp="1"/>
          </p:cNvSpPr>
          <p:nvPr/>
        </p:nvSpPr>
        <p:spPr>
          <a:xfrm xmlns:a="http://schemas.openxmlformats.org/drawingml/2006/main">
            <a:off x="6667500" y="2886075"/>
            <a:ext cx="4381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7200" b="1">
                <a:solidFill>
                  <a:srgbClr val="112A3B"/>
                </a:solidFill>
                <a:latin typeface="Noto Sans CJK JP"/>
                <a:ea typeface="Noto Sans CJK JP"/>
                <a:cs typeface="Noto Sans CJK JP"/>
              </a:defRPr>
            </a:pPr>
            <a:r>
              <a:rPr sz="7200" b="1">
                <a:solidFill>
                  <a:srgbClr val="112A3B"/>
                </a:solidFill>
                <a:latin typeface="Noto Sans CJK JP"/>
                <a:ea typeface="Noto Sans CJK JP"/>
                <a:cs typeface="Noto Sans CJK JP"/>
              </a:rPr>
              <a:t>50%</a:t>
            </a:r>
          </a:p>
        </p:txBody>
      </p:sp>
      <p:sp>
        <p:nvSpPr>
          <p:cNvPr id="8" name="正答率">
            <a:extLst xmlns:a="http://schemas.openxmlformats.org/drawingml/2006/main">
              <a:ext uri="{FF2B5EF4-FFF2-40B4-BE49-F238E27FC236}">
                <a16:creationId xmlns:a16="http://schemas.microsoft.com/office/drawing/2014/main" id="{F2D6378B-73DF-4D4A-B988-31E41A731F19}"/>
              </a:ext>
            </a:extLst>
          </p:cNvPr>
          <p:cNvSpPr>
            <a:spLocks xmlns:a="http://schemas.openxmlformats.org/drawingml/2006/main" noGrp="1"/>
          </p:cNvSpPr>
          <p:nvPr/>
        </p:nvSpPr>
        <p:spPr>
          <a:xfrm xmlns:a="http://schemas.openxmlformats.org/drawingml/2006/main">
            <a:off x="6667500" y="4114800"/>
            <a:ext cx="4572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2250" b="1">
                <a:solidFill>
                  <a:srgbClr val="112A3B"/>
                </a:solidFill>
                <a:latin typeface="Noto Sans CJK JP"/>
                <a:ea typeface="Noto Sans CJK JP"/>
                <a:cs typeface="Noto Sans CJK JP"/>
              </a:defRPr>
            </a:pPr>
            <a:r>
              <a:rPr sz="2250" b="1">
                <a:solidFill>
                  <a:srgbClr val="112A3B"/>
                </a:solidFill>
                <a:latin typeface="Noto Sans CJK JP"/>
                <a:ea typeface="Noto Sans CJK JP"/>
                <a:cs typeface="Noto Sans CJK JP"/>
              </a:rPr>
              <a:t>正答率</a:t>
            </a:r>
          </a:p>
        </p:txBody>
      </p:sp>
      <p:sp>
        <p:nvSpPr>
          <p:cNvPr id="9" name="評価の全質問のうち、&#10;正しく答えた割合">
            <a:extLst xmlns:a="http://schemas.openxmlformats.org/drawingml/2006/main">
              <a:ext uri="{FF2B5EF4-FFF2-40B4-BE49-F238E27FC236}">
                <a16:creationId xmlns:a16="http://schemas.microsoft.com/office/drawing/2014/main" id="{EDD997C8-62F9-44F4-9FA6-F05921911C15}"/>
              </a:ext>
            </a:extLst>
          </p:cNvPr>
          <p:cNvSpPr>
            <a:spLocks xmlns:a="http://schemas.openxmlformats.org/drawingml/2006/main" noGrp="1"/>
          </p:cNvSpPr>
          <p:nvPr/>
        </p:nvSpPr>
        <p:spPr>
          <a:xfrm xmlns:a="http://schemas.openxmlformats.org/drawingml/2006/main">
            <a:off x="6667500" y="4600575"/>
            <a:ext cx="468630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1875" b="0">
                <a:solidFill>
                  <a:srgbClr val="455965"/>
                </a:solidFill>
                <a:latin typeface="Noto Sans CJK JP"/>
                <a:ea typeface="Noto Sans CJK JP"/>
                <a:cs typeface="Noto Sans CJK JP"/>
              </a:defRPr>
            </a:pPr>
            <a:r>
              <a:rPr sz="1875" b="0">
                <a:solidFill>
                  <a:srgbClr val="455965"/>
                </a:solidFill>
                <a:latin typeface="Noto Sans CJK JP"/>
                <a:ea typeface="Noto Sans CJK JP"/>
                <a:cs typeface="Noto Sans CJK JP"/>
              </a:rPr>
              <a:t>評価の全質問のうち、</a:t>
            </a:r>
          </a:p>
          <a:p xmlns:a="http://schemas.openxmlformats.org/drawingml/2006/main">
            <a:pPr algn="l">
              <a:lnSpc>
                <a:spcPct val="116000"/>
              </a:lnSpc>
              <a:buNone/>
              <a:defRPr sz="1875" b="0">
                <a:solidFill>
                  <a:srgbClr val="455965"/>
                </a:solidFill>
                <a:latin typeface="Noto Sans CJK JP"/>
                <a:ea typeface="Noto Sans CJK JP"/>
                <a:cs typeface="Noto Sans CJK JP"/>
              </a:defRPr>
            </a:pPr>
            <a:r>
              <a:rPr sz="1875" b="0">
                <a:solidFill>
                  <a:srgbClr val="455965"/>
                </a:solidFill>
                <a:latin typeface="Noto Sans CJK JP"/>
                <a:ea typeface="Noto Sans CJK JP"/>
                <a:cs typeface="Noto Sans CJK JP"/>
              </a:rPr>
              <a:t>正しく答えた割合</a:t>
            </a:r>
          </a:p>
        </p:txBody>
      </p:sp>
      <p:sp>
        <p:nvSpPr>
          <p:cNvPr id="10" name="">
            <a:extLst xmlns:a="http://schemas.openxmlformats.org/drawingml/2006/main">
              <a:ext uri="{FF2B5EF4-FFF2-40B4-BE49-F238E27FC236}">
                <a16:creationId xmlns:a16="http://schemas.microsoft.com/office/drawing/2014/main" id="{0E70C316-E703-459B-B407-74CCE3636D19}"/>
              </a:ext>
            </a:extLst>
          </p:cNvPr>
          <p:cNvSpPr>
            <a:spLocks xmlns:a="http://schemas.openxmlformats.org/drawingml/2006/main" noGrp="1"/>
          </p:cNvSpPr>
          <p:nvPr/>
        </p:nvSpPr>
        <p:spPr>
          <a:xfrm xmlns:a="http://schemas.openxmlformats.org/drawingml/2006/main">
            <a:off x="647700" y="6305550"/>
            <a:ext cx="10896600" cy="0"/>
          </a:xfrm>
          <a:prstGeom xmlns:a="http://schemas.openxmlformats.org/drawingml/2006/main" prst="line">
            <a:avLst/>
          </a:prstGeom>
          <a:noFill xmlns:a="http://schemas.openxmlformats.org/drawingml/2006/main"/>
          <a:ln xmlns:a="http://schemas.openxmlformats.org/drawingml/2006/main" w="11430">
            <a:solidFill>
              <a:srgbClr val="CFD6D6"/>
            </a:solidFill>
            <a:prstDash val="solid"/>
          </a:ln>
        </p:spPr>
      </p:sp>
      <p:sp>
        <p:nvSpPr>
          <p:cNvPr id="11" name="確認済み事実  ／  分母が違うため、「100 − 15 =">
            <a:extLst xmlns:a="http://schemas.openxmlformats.org/drawingml/2006/main">
              <a:ext uri="{FF2B5EF4-FFF2-40B4-BE49-F238E27FC236}">
                <a16:creationId xmlns:a16="http://schemas.microsoft.com/office/drawing/2014/main" id="{E8D65952-5CA2-449F-848D-DF8A1798F0E0}"/>
              </a:ext>
            </a:extLst>
          </p:cNvPr>
          <p:cNvSpPr>
            <a:spLocks xmlns:a="http://schemas.openxmlformats.org/drawingml/2006/main" noGrp="1"/>
          </p:cNvSpPr>
          <p:nvPr/>
        </p:nvSpPr>
        <p:spPr>
          <a:xfrm xmlns:a="http://schemas.openxmlformats.org/drawingml/2006/main">
            <a:off x="647700" y="5905500"/>
            <a:ext cx="108966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1425" b="0">
                <a:solidFill>
                  <a:srgbClr val="455965"/>
                </a:solidFill>
                <a:latin typeface="Noto Sans CJK JP"/>
                <a:ea typeface="Noto Sans CJK JP"/>
                <a:cs typeface="Noto Sans CJK JP"/>
              </a:defRPr>
            </a:pPr>
            <a:r>
              <a:rPr sz="1425" b="0">
                <a:solidFill>
                  <a:srgbClr val="455965"/>
                </a:solidFill>
                <a:latin typeface="Noto Sans CJK JP"/>
                <a:ea typeface="Noto Sans CJK JP"/>
                <a:cs typeface="Noto Sans CJK JP"/>
              </a:rPr>
              <a:t>確認済み事実  ／  分母が違うため、「100 − 15 = 85%正しい」とは読めない</a:t>
            </a:r>
          </a:p>
        </p:txBody>
      </p:sp>
      <p:sp>
        <p:nvSpPr>
          <p:cNvPr id="12" name="AA評価結果">
            <a:extLst xmlns:a="http://schemas.openxmlformats.org/drawingml/2006/main">
              <a:ext uri="{FF2B5EF4-FFF2-40B4-BE49-F238E27FC236}">
                <a16:creationId xmlns:a16="http://schemas.microsoft.com/office/drawing/2014/main" id="{4ADB7701-8EF1-45D2-AA69-3273842D59ED}"/>
              </a:ext>
            </a:extLst>
          </p:cNvPr>
          <p:cNvSpPr>
            <a:spLocks xmlns:a="http://schemas.openxmlformats.org/drawingml/2006/main" noGrp="1"/>
          </p:cNvSpPr>
          <p:nvPr/>
        </p:nvSpPr>
        <p:spPr>
          <a:xfrm xmlns:a="http://schemas.openxmlformats.org/drawingml/2006/main">
            <a:off x="647700" y="6448425"/>
            <a:ext cx="11906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1125" b="0">
                <a:solidFill>
                  <a:srgbClr val="455965"/>
                </a:solidFill>
                <a:latin typeface="Noto Sans CJK JP"/>
                <a:ea typeface="Noto Sans CJK JP"/>
                <a:cs typeface="Noto Sans CJK JP"/>
              </a:defRPr>
            </a:pPr>
            <a:r>
              <a:rPr sz="1125" b="0">
                <a:solidFill>
                  <a:srgbClr val="455965"/>
                </a:solidFill>
                <a:latin typeface="Noto Sans CJK JP"/>
                <a:ea typeface="Noto Sans CJK JP"/>
                <a:cs typeface="Noto Sans CJK JP"/>
                <a:hlinkClick xmlns:r="http://schemas.openxmlformats.org/officeDocument/2006/relationships" r:id="Rc9a061376a884559"/>
              </a:rPr>
              <a:t>AA評価結果</a:t>
            </a:r>
          </a:p>
        </p:txBody>
      </p:sp>
      <p:sp>
        <p:nvSpPr>
          <p:cNvPr id="13" name="Omniscienceの定義">
            <a:extLst xmlns:a="http://schemas.openxmlformats.org/drawingml/2006/main">
              <a:ext uri="{FF2B5EF4-FFF2-40B4-BE49-F238E27FC236}">
                <a16:creationId xmlns:a16="http://schemas.microsoft.com/office/drawing/2014/main" id="{B53C5C50-E9CC-455D-BFF3-094AEA037BF5}"/>
              </a:ext>
            </a:extLst>
          </p:cNvPr>
          <p:cNvSpPr>
            <a:spLocks xmlns:a="http://schemas.openxmlformats.org/drawingml/2006/main" noGrp="1"/>
          </p:cNvSpPr>
          <p:nvPr/>
        </p:nvSpPr>
        <p:spPr>
          <a:xfrm xmlns:a="http://schemas.openxmlformats.org/drawingml/2006/main">
            <a:off x="1990725" y="6448425"/>
            <a:ext cx="18859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1125" b="0">
                <a:solidFill>
                  <a:srgbClr val="455965"/>
                </a:solidFill>
                <a:latin typeface="Noto Sans CJK JP"/>
                <a:ea typeface="Noto Sans CJK JP"/>
                <a:cs typeface="Noto Sans CJK JP"/>
              </a:defRPr>
            </a:pPr>
            <a:r>
              <a:rPr sz="1125" b="0">
                <a:solidFill>
                  <a:srgbClr val="455965"/>
                </a:solidFill>
                <a:latin typeface="Noto Sans CJK JP"/>
                <a:ea typeface="Noto Sans CJK JP"/>
                <a:cs typeface="Noto Sans CJK JP"/>
                <a:hlinkClick xmlns:r="http://schemas.openxmlformats.org/officeDocument/2006/relationships" r:id="R08a73b8a60784de6"/>
              </a:rPr>
              <a:t>Omniscienceの定義</a:t>
            </a:r>
          </a:p>
        </p:txBody>
      </p:sp>
      <p:sp>
        <p:nvSpPr>
          <p:cNvPr id="14" name="04">
            <a:extLst xmlns:a="http://schemas.openxmlformats.org/drawingml/2006/main">
              <a:ext uri="{FF2B5EF4-FFF2-40B4-BE49-F238E27FC236}">
                <a16:creationId xmlns:a16="http://schemas.microsoft.com/office/drawing/2014/main" id="{B713D173-C144-4AFB-9BFA-EAF2E544A73E}"/>
              </a:ext>
            </a:extLst>
          </p:cNvPr>
          <p:cNvSpPr>
            <a:spLocks xmlns:a="http://schemas.openxmlformats.org/drawingml/2006/main" noGrp="1"/>
          </p:cNvSpPr>
          <p:nvPr/>
        </p:nvSpPr>
        <p:spPr>
          <a:xfrm xmlns:a="http://schemas.openxmlformats.org/drawingml/2006/main">
            <a:off x="11049000" y="6429375"/>
            <a:ext cx="4953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16000"/>
              </a:lnSpc>
              <a:buNone/>
              <a:defRPr sz="1200" b="0">
                <a:solidFill>
                  <a:srgbClr val="455965"/>
                </a:solidFill>
                <a:latin typeface="Noto Sans CJK JP"/>
                <a:ea typeface="Noto Sans CJK JP"/>
                <a:cs typeface="Noto Sans CJK JP"/>
              </a:defRPr>
            </a:pPr>
            <a:r>
              <a:rPr sz="1200" b="0">
                <a:solidFill>
                  <a:srgbClr val="455965"/>
                </a:solidFill>
                <a:latin typeface="Noto Sans CJK JP"/>
                <a:ea typeface="Noto Sans CJK JP"/>
                <a:cs typeface="Noto Sans CJK JP"/>
              </a:rPr>
              <a:t>04</a:t>
            </a:r>
          </a:p>
        </p:txBody>
      </p:sp>
    </p:spTree>
    <p:extLst>
      <p:ext uri="{BB962C8B-B14F-4D97-AF65-F5344CB8AC3E}">
        <p14:creationId xmlns:p14="http://schemas.microsoft.com/office/powerpoint/2010/main" val="543329013"/>
      </p:ext>
    </p:extLst>
  </p:cSld>
</p:sld>
</file>

<file path=ppt/slides/slide5.xml><?xml version="1.0" encoding="utf-8"?>
<p:sld xmlns:p="http://schemas.openxmlformats.org/presentationml/2006/main">
  <p:cSld>
    <p:bg>
      <p:bgPr>
        <a:solidFill xmlns:a="http://schemas.openxmlformats.org/drawingml/2006/main">
          <a:srgbClr val="F8F7F2"/>
        </a:solidFill>
      </p:bgPr>
    </p:bg>
    <p:spTree>
      <p:nvGrpSpPr>
        <p:cNvPr id="1" name=""/>
        <p:cNvGrpSpPr/>
        <p:nvPr/>
      </p:nvGrpSpPr>
      <p:grpSpPr>
        <a:xfrm xmlns:a="http://schemas.openxmlformats.org/drawingml/2006/main"/>
      </p:grpSpPr>
      <p:sp>
        <p:nvSpPr>
          <p:cNvPr id="13" name="01  Gemini 4 Argon">
            <a:extLst xmlns:a="http://schemas.openxmlformats.org/drawingml/2006/main">
              <a:ext uri="{FF2B5EF4-FFF2-40B4-BE49-F238E27FC236}">
                <a16:creationId xmlns:a16="http://schemas.microsoft.com/office/drawing/2014/main" id="{B589AF31-CC9C-498D-A83C-47BD43F73FD6}"/>
              </a:ext>
            </a:extLst>
          </p:cNvPr>
          <p:cNvSpPr>
            <a:spLocks xmlns:a="http://schemas.openxmlformats.org/drawingml/2006/main" noGrp="1"/>
          </p:cNvSpPr>
          <p:nvPr/>
        </p:nvSpPr>
        <p:spPr>
          <a:xfrm xmlns:a="http://schemas.openxmlformats.org/drawingml/2006/main">
            <a:off x="647700" y="381000"/>
            <a:ext cx="108966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1500" b="1">
                <a:solidFill>
                  <a:srgbClr val="087D83"/>
                </a:solidFill>
                <a:latin typeface="Noto Sans CJK JP"/>
                <a:ea typeface="Noto Sans CJK JP"/>
                <a:cs typeface="Noto Sans CJK JP"/>
              </a:defRPr>
            </a:pPr>
            <a:r>
              <a:rPr sz="1500" b="1">
                <a:solidFill>
                  <a:srgbClr val="087D83"/>
                </a:solidFill>
                <a:latin typeface="Noto Sans CJK JP"/>
                <a:ea typeface="Noto Sans CJK JP"/>
                <a:cs typeface="Noto Sans CJK JP"/>
              </a:rPr>
              <a:t>01  Gemini 4 Argon</a:t>
            </a:r>
          </a:p>
        </p:txBody>
      </p:sp>
      <p:sp>
        <p:nvSpPr>
          <p:cNvPr id="2" name="動画理解も進むが、利用は段階提供">
            <a:extLst xmlns:a="http://schemas.openxmlformats.org/drawingml/2006/main">
              <a:ext uri="{FF2B5EF4-FFF2-40B4-BE49-F238E27FC236}">
                <a16:creationId xmlns:a16="http://schemas.microsoft.com/office/drawing/2014/main" id="{DBCA554B-33BC-4FAE-B57C-BC75D7148CA5}"/>
              </a:ext>
            </a:extLst>
          </p:cNvPr>
          <p:cNvSpPr>
            <a:spLocks xmlns:a="http://schemas.openxmlformats.org/drawingml/2006/main" noGrp="1"/>
          </p:cNvSpPr>
          <p:nvPr/>
        </p:nvSpPr>
        <p:spPr>
          <a:xfrm xmlns:a="http://schemas.openxmlformats.org/drawingml/2006/main">
            <a:off x="647700" y="819150"/>
            <a:ext cx="108966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3225" b="1">
                <a:solidFill>
                  <a:srgbClr val="112A3B"/>
                </a:solidFill>
                <a:latin typeface="Noto Sans CJK JP"/>
                <a:ea typeface="Noto Sans CJK JP"/>
                <a:cs typeface="Noto Sans CJK JP"/>
              </a:defRPr>
            </a:pPr>
            <a:r>
              <a:rPr sz="3225" b="1">
                <a:solidFill>
                  <a:srgbClr val="112A3B"/>
                </a:solidFill>
                <a:latin typeface="Noto Sans CJK JP"/>
                <a:ea typeface="Noto Sans CJK JP"/>
                <a:cs typeface="Noto Sans CJK JP"/>
              </a:rPr>
              <a:t>動画理解も進むが、利用は段階提供</a:t>
            </a:r>
          </a:p>
        </p:txBody>
      </p:sp>
      <p:sp>
        <p:nvSpPr>
          <p:cNvPr id="3" name="91.7%">
            <a:extLst xmlns:a="http://schemas.openxmlformats.org/drawingml/2006/main">
              <a:ext uri="{FF2B5EF4-FFF2-40B4-BE49-F238E27FC236}">
                <a16:creationId xmlns:a16="http://schemas.microsoft.com/office/drawing/2014/main" id="{92AB3EB7-C57C-4B95-84AE-0DD13A37DDF0}"/>
              </a:ext>
            </a:extLst>
          </p:cNvPr>
          <p:cNvSpPr>
            <a:spLocks xmlns:a="http://schemas.openxmlformats.org/drawingml/2006/main" noGrp="1"/>
          </p:cNvSpPr>
          <p:nvPr/>
        </p:nvSpPr>
        <p:spPr>
          <a:xfrm xmlns:a="http://schemas.openxmlformats.org/drawingml/2006/main">
            <a:off x="704850" y="2095500"/>
            <a:ext cx="442912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6450" b="1">
                <a:solidFill>
                  <a:srgbClr val="087D83"/>
                </a:solidFill>
                <a:latin typeface="Noto Sans CJK JP"/>
                <a:ea typeface="Noto Sans CJK JP"/>
                <a:cs typeface="Noto Sans CJK JP"/>
              </a:defRPr>
            </a:pPr>
            <a:r>
              <a:rPr sz="6450" b="1">
                <a:solidFill>
                  <a:srgbClr val="087D83"/>
                </a:solidFill>
                <a:latin typeface="Noto Sans CJK JP"/>
                <a:ea typeface="Noto Sans CJK JP"/>
                <a:cs typeface="Noto Sans CJK JP"/>
              </a:rPr>
              <a:t>91.7%</a:t>
            </a:r>
          </a:p>
        </p:txBody>
      </p:sp>
      <p:sp>
        <p:nvSpPr>
          <p:cNvPr id="4" name="動画理解の試験 LVBench">
            <a:extLst xmlns:a="http://schemas.openxmlformats.org/drawingml/2006/main">
              <a:ext uri="{FF2B5EF4-FFF2-40B4-BE49-F238E27FC236}">
                <a16:creationId xmlns:a16="http://schemas.microsoft.com/office/drawing/2014/main" id="{05073B59-CC6F-4FC0-B120-5EFE9DB552A0}"/>
              </a:ext>
            </a:extLst>
          </p:cNvPr>
          <p:cNvSpPr>
            <a:spLocks xmlns:a="http://schemas.openxmlformats.org/drawingml/2006/main" noGrp="1"/>
          </p:cNvSpPr>
          <p:nvPr/>
        </p:nvSpPr>
        <p:spPr>
          <a:xfrm xmlns:a="http://schemas.openxmlformats.org/drawingml/2006/main">
            <a:off x="723900" y="3267075"/>
            <a:ext cx="45720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2100" b="1">
                <a:solidFill>
                  <a:srgbClr val="112A3B"/>
                </a:solidFill>
                <a:latin typeface="Noto Sans CJK JP"/>
                <a:ea typeface="Noto Sans CJK JP"/>
                <a:cs typeface="Noto Sans CJK JP"/>
              </a:defRPr>
            </a:pPr>
            <a:r>
              <a:rPr sz="2100" b="1">
                <a:solidFill>
                  <a:srgbClr val="112A3B"/>
                </a:solidFill>
                <a:latin typeface="Noto Sans CJK JP"/>
                <a:ea typeface="Noto Sans CJK JP"/>
                <a:cs typeface="Noto Sans CJK JP"/>
              </a:rPr>
              <a:t>動画理解の試験 LVBench</a:t>
            </a:r>
          </a:p>
        </p:txBody>
      </p:sp>
      <p:sp>
        <p:nvSpPr>
          <p:cNvPr id="5" name="動画を見て質問に答える評価。&#10;Googleが公表した自社測定">
            <a:extLst xmlns:a="http://schemas.openxmlformats.org/drawingml/2006/main">
              <a:ext uri="{FF2B5EF4-FFF2-40B4-BE49-F238E27FC236}">
                <a16:creationId xmlns:a16="http://schemas.microsoft.com/office/drawing/2014/main" id="{EB9C9D4B-7823-48C2-84C6-42DCD5201489}"/>
              </a:ext>
            </a:extLst>
          </p:cNvPr>
          <p:cNvSpPr>
            <a:spLocks xmlns:a="http://schemas.openxmlformats.org/drawingml/2006/main" noGrp="1"/>
          </p:cNvSpPr>
          <p:nvPr/>
        </p:nvSpPr>
        <p:spPr>
          <a:xfrm xmlns:a="http://schemas.openxmlformats.org/drawingml/2006/main">
            <a:off x="723900" y="3800475"/>
            <a:ext cx="4572000" cy="1371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1875" b="0">
                <a:solidFill>
                  <a:srgbClr val="455965"/>
                </a:solidFill>
                <a:latin typeface="Noto Sans CJK JP"/>
                <a:ea typeface="Noto Sans CJK JP"/>
                <a:cs typeface="Noto Sans CJK JP"/>
              </a:defRPr>
            </a:pPr>
            <a:r>
              <a:rPr sz="1875" b="0">
                <a:solidFill>
                  <a:srgbClr val="455965"/>
                </a:solidFill>
                <a:latin typeface="Noto Sans CJK JP"/>
                <a:ea typeface="Noto Sans CJK JP"/>
                <a:cs typeface="Noto Sans CJK JP"/>
              </a:rPr>
              <a:t>動画を見て質問に答える評価。</a:t>
            </a:r>
          </a:p>
          <a:p xmlns:a="http://schemas.openxmlformats.org/drawingml/2006/main">
            <a:pPr algn="l">
              <a:lnSpc>
                <a:spcPct val="116000"/>
              </a:lnSpc>
              <a:buNone/>
              <a:defRPr sz="1875" b="0">
                <a:solidFill>
                  <a:srgbClr val="455965"/>
                </a:solidFill>
                <a:latin typeface="Noto Sans CJK JP"/>
                <a:ea typeface="Noto Sans CJK JP"/>
                <a:cs typeface="Noto Sans CJK JP"/>
              </a:defRPr>
            </a:pPr>
            <a:r>
              <a:rPr sz="1875" b="0">
                <a:solidFill>
                  <a:srgbClr val="455965"/>
                </a:solidFill>
                <a:latin typeface="Noto Sans CJK JP"/>
                <a:ea typeface="Noto Sans CJK JP"/>
                <a:cs typeface="Noto Sans CJK JP"/>
              </a:rPr>
              <a:t>Googleが公表した自社測定値。</a:t>
            </a:r>
          </a:p>
          <a:p xmlns:a="http://schemas.openxmlformats.org/drawingml/2006/main">
            <a:pPr algn="l">
              <a:lnSpc>
                <a:spcPct val="116000"/>
              </a:lnSpc>
              <a:buNone/>
              <a:defRPr sz="1875" b="0">
                <a:solidFill>
                  <a:srgbClr val="455965"/>
                </a:solidFill>
                <a:latin typeface="Noto Sans CJK JP"/>
                <a:ea typeface="Noto Sans CJK JP"/>
                <a:cs typeface="Noto Sans CJK JP"/>
              </a:defRPr>
            </a:pPr>
            <a:r>
              <a:rPr sz="1875" b="0">
                <a:solidFill>
                  <a:srgbClr val="455965"/>
                </a:solidFill>
                <a:latin typeface="Noto Sans CJK JP"/>
                <a:ea typeface="Noto Sans CJK JP"/>
                <a:cs typeface="Noto Sans CJK JP"/>
              </a:rPr>
              <a:t>テキスト以外の能力も持つ。</a:t>
            </a:r>
          </a:p>
        </p:txBody>
      </p:sp>
      <p:sp>
        <p:nvSpPr>
          <p:cNvPr id="6" name="9月30日時点の提供範囲">
            <a:extLst xmlns:a="http://schemas.openxmlformats.org/drawingml/2006/main">
              <a:ext uri="{FF2B5EF4-FFF2-40B4-BE49-F238E27FC236}">
                <a16:creationId xmlns:a16="http://schemas.microsoft.com/office/drawing/2014/main" id="{59CF3D82-5F93-4DB7-B26C-FD5810D371B7}"/>
              </a:ext>
            </a:extLst>
          </p:cNvPr>
          <p:cNvSpPr>
            <a:spLocks xmlns:a="http://schemas.openxmlformats.org/drawingml/2006/main" noGrp="1"/>
          </p:cNvSpPr>
          <p:nvPr/>
        </p:nvSpPr>
        <p:spPr>
          <a:xfrm xmlns:a="http://schemas.openxmlformats.org/drawingml/2006/main">
            <a:off x="6638925" y="2114550"/>
            <a:ext cx="47244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2100" b="1">
                <a:solidFill>
                  <a:srgbClr val="112A3B"/>
                </a:solidFill>
                <a:latin typeface="Noto Sans CJK JP"/>
                <a:ea typeface="Noto Sans CJK JP"/>
                <a:cs typeface="Noto Sans CJK JP"/>
              </a:defRPr>
            </a:pPr>
            <a:r>
              <a:rPr sz="2100" b="1">
                <a:solidFill>
                  <a:srgbClr val="112A3B"/>
                </a:solidFill>
                <a:latin typeface="Noto Sans CJK JP"/>
                <a:ea typeface="Noto Sans CJK JP"/>
                <a:cs typeface="Noto Sans CJK JP"/>
              </a:rPr>
              <a:t>9月30日時点の提供範囲</a:t>
            </a:r>
          </a:p>
        </p:txBody>
      </p:sp>
      <p:sp>
        <p:nvSpPr>
          <p:cNvPr id="7" name="まず、サイバー防御に関わる&#10;信頼済みの組織へ限定提供。">
            <a:extLst xmlns:a="http://schemas.openxmlformats.org/drawingml/2006/main">
              <a:ext uri="{FF2B5EF4-FFF2-40B4-BE49-F238E27FC236}">
                <a16:creationId xmlns:a16="http://schemas.microsoft.com/office/drawing/2014/main" id="{ADA25B92-712B-48DA-9857-AA31DB3FA2D4}"/>
              </a:ext>
            </a:extLst>
          </p:cNvPr>
          <p:cNvSpPr>
            <a:spLocks xmlns:a="http://schemas.openxmlformats.org/drawingml/2006/main" noGrp="1"/>
          </p:cNvSpPr>
          <p:nvPr/>
        </p:nvSpPr>
        <p:spPr>
          <a:xfrm xmlns:a="http://schemas.openxmlformats.org/drawingml/2006/main">
            <a:off x="6638925" y="2781300"/>
            <a:ext cx="4676775"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1950" b="0">
                <a:solidFill>
                  <a:srgbClr val="455965"/>
                </a:solidFill>
                <a:latin typeface="Noto Sans CJK JP"/>
                <a:ea typeface="Noto Sans CJK JP"/>
                <a:cs typeface="Noto Sans CJK JP"/>
              </a:defRPr>
            </a:pPr>
            <a:r>
              <a:rPr sz="1950" b="0">
                <a:solidFill>
                  <a:srgbClr val="455965"/>
                </a:solidFill>
                <a:latin typeface="Noto Sans CJK JP"/>
                <a:ea typeface="Noto Sans CJK JP"/>
                <a:cs typeface="Noto Sans CJK JP"/>
              </a:rPr>
              <a:t>まず、サイバー防御に関わる</a:t>
            </a:r>
          </a:p>
          <a:p xmlns:a="http://schemas.openxmlformats.org/drawingml/2006/main">
            <a:pPr algn="l">
              <a:lnSpc>
                <a:spcPct val="116000"/>
              </a:lnSpc>
              <a:buNone/>
              <a:defRPr sz="1950" b="0">
                <a:solidFill>
                  <a:srgbClr val="455965"/>
                </a:solidFill>
                <a:latin typeface="Noto Sans CJK JP"/>
                <a:ea typeface="Noto Sans CJK JP"/>
                <a:cs typeface="Noto Sans CJK JP"/>
              </a:defRPr>
            </a:pPr>
            <a:r>
              <a:rPr sz="1950" b="0">
                <a:solidFill>
                  <a:srgbClr val="455965"/>
                </a:solidFill>
                <a:latin typeface="Noto Sans CJK JP"/>
                <a:ea typeface="Noto Sans CJK JP"/>
                <a:cs typeface="Noto Sans CJK JP"/>
              </a:rPr>
              <a:t>信頼済みの組織へ限定提供。</a:t>
            </a:r>
          </a:p>
        </p:txBody>
      </p:sp>
      <p:sp>
        <p:nvSpPr>
          <p:cNvPr id="8" name="有料API顧客・Google AI Ultraは&#10;今後の提供">
            <a:extLst xmlns:a="http://schemas.openxmlformats.org/drawingml/2006/main">
              <a:ext uri="{FF2B5EF4-FFF2-40B4-BE49-F238E27FC236}">
                <a16:creationId xmlns:a16="http://schemas.microsoft.com/office/drawing/2014/main" id="{E63ED566-CEF0-4C77-A9C3-5744AB20FC57}"/>
              </a:ext>
            </a:extLst>
          </p:cNvPr>
          <p:cNvSpPr>
            <a:spLocks xmlns:a="http://schemas.openxmlformats.org/drawingml/2006/main" noGrp="1"/>
          </p:cNvSpPr>
          <p:nvPr/>
        </p:nvSpPr>
        <p:spPr>
          <a:xfrm xmlns:a="http://schemas.openxmlformats.org/drawingml/2006/main">
            <a:off x="6638925" y="4248150"/>
            <a:ext cx="4676775"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1875" b="0">
                <a:solidFill>
                  <a:srgbClr val="455965"/>
                </a:solidFill>
                <a:latin typeface="Noto Sans CJK JP"/>
                <a:ea typeface="Noto Sans CJK JP"/>
                <a:cs typeface="Noto Sans CJK JP"/>
              </a:defRPr>
            </a:pPr>
            <a:r>
              <a:rPr sz="1875" b="0">
                <a:solidFill>
                  <a:srgbClr val="455965"/>
                </a:solidFill>
                <a:latin typeface="Noto Sans CJK JP"/>
                <a:ea typeface="Noto Sans CJK JP"/>
                <a:cs typeface="Noto Sans CJK JP"/>
              </a:rPr>
              <a:t>有料API顧客・Google AI Ultraは</a:t>
            </a:r>
          </a:p>
          <a:p xmlns:a="http://schemas.openxmlformats.org/drawingml/2006/main">
            <a:pPr algn="l">
              <a:lnSpc>
                <a:spcPct val="116000"/>
              </a:lnSpc>
              <a:buNone/>
              <a:defRPr sz="1875" b="0">
                <a:solidFill>
                  <a:srgbClr val="455965"/>
                </a:solidFill>
                <a:latin typeface="Noto Sans CJK JP"/>
                <a:ea typeface="Noto Sans CJK JP"/>
                <a:cs typeface="Noto Sans CJK JP"/>
              </a:defRPr>
            </a:pPr>
            <a:r>
              <a:rPr sz="1875" b="0">
                <a:solidFill>
                  <a:srgbClr val="455965"/>
                </a:solidFill>
                <a:latin typeface="Noto Sans CJK JP"/>
                <a:ea typeface="Noto Sans CJK JP"/>
                <a:cs typeface="Noto Sans CJK JP"/>
              </a:rPr>
              <a:t>今後の提供対象として案内。</a:t>
            </a:r>
          </a:p>
        </p:txBody>
      </p:sp>
      <p:sp>
        <p:nvSpPr>
          <p:cNvPr id="9" name="">
            <a:extLst xmlns:a="http://schemas.openxmlformats.org/drawingml/2006/main">
              <a:ext uri="{FF2B5EF4-FFF2-40B4-BE49-F238E27FC236}">
                <a16:creationId xmlns:a16="http://schemas.microsoft.com/office/drawing/2014/main" id="{4AC8D3C1-3775-4734-A7A5-C1E4073BE5A6}"/>
              </a:ext>
            </a:extLst>
          </p:cNvPr>
          <p:cNvSpPr>
            <a:spLocks xmlns:a="http://schemas.openxmlformats.org/drawingml/2006/main" noGrp="1"/>
          </p:cNvSpPr>
          <p:nvPr/>
        </p:nvSpPr>
        <p:spPr>
          <a:xfrm xmlns:a="http://schemas.openxmlformats.org/drawingml/2006/main">
            <a:off x="647700" y="6305550"/>
            <a:ext cx="10896600" cy="0"/>
          </a:xfrm>
          <a:prstGeom xmlns:a="http://schemas.openxmlformats.org/drawingml/2006/main" prst="line">
            <a:avLst/>
          </a:prstGeom>
          <a:noFill xmlns:a="http://schemas.openxmlformats.org/drawingml/2006/main"/>
          <a:ln xmlns:a="http://schemas.openxmlformats.org/drawingml/2006/main" w="11430">
            <a:solidFill>
              <a:srgbClr val="CFD6D6"/>
            </a:solidFill>
            <a:prstDash val="solid"/>
          </a:ln>
        </p:spPr>
      </p:sp>
      <p:sp>
        <p:nvSpPr>
          <p:cNvPr id="10" name="確認済み事実  ／  試験の高得点と、誰でもすぐ使えることは">
            <a:extLst xmlns:a="http://schemas.openxmlformats.org/drawingml/2006/main">
              <a:ext uri="{FF2B5EF4-FFF2-40B4-BE49-F238E27FC236}">
                <a16:creationId xmlns:a16="http://schemas.microsoft.com/office/drawing/2014/main" id="{AAE46D16-65CF-4F79-990A-6923F9EB21E9}"/>
              </a:ext>
            </a:extLst>
          </p:cNvPr>
          <p:cNvSpPr>
            <a:spLocks xmlns:a="http://schemas.openxmlformats.org/drawingml/2006/main" noGrp="1"/>
          </p:cNvSpPr>
          <p:nvPr/>
        </p:nvSpPr>
        <p:spPr>
          <a:xfrm xmlns:a="http://schemas.openxmlformats.org/drawingml/2006/main">
            <a:off x="647700" y="5905500"/>
            <a:ext cx="108966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1425" b="0">
                <a:solidFill>
                  <a:srgbClr val="455965"/>
                </a:solidFill>
                <a:latin typeface="Noto Sans CJK JP"/>
                <a:ea typeface="Noto Sans CJK JP"/>
                <a:cs typeface="Noto Sans CJK JP"/>
              </a:defRPr>
            </a:pPr>
            <a:r>
              <a:rPr sz="1425" b="0">
                <a:solidFill>
                  <a:srgbClr val="455965"/>
                </a:solidFill>
                <a:latin typeface="Noto Sans CJK JP"/>
                <a:ea typeface="Noto Sans CJK JP"/>
                <a:cs typeface="Noto Sans CJK JP"/>
              </a:rPr>
              <a:t>確認済み事実  ／  試験の高得点と、誰でもすぐ使えることは別の情報</a:t>
            </a:r>
          </a:p>
        </p:txBody>
      </p:sp>
      <p:sp>
        <p:nvSpPr>
          <p:cNvPr id="11" name="Google公式発表 9/30">
            <a:extLst xmlns:a="http://schemas.openxmlformats.org/drawingml/2006/main">
              <a:ext uri="{FF2B5EF4-FFF2-40B4-BE49-F238E27FC236}">
                <a16:creationId xmlns:a16="http://schemas.microsoft.com/office/drawing/2014/main" id="{63AA31D0-E289-4CDC-A635-C88E72BA34CA}"/>
              </a:ext>
            </a:extLst>
          </p:cNvPr>
          <p:cNvSpPr>
            <a:spLocks xmlns:a="http://schemas.openxmlformats.org/drawingml/2006/main" noGrp="1"/>
          </p:cNvSpPr>
          <p:nvPr/>
        </p:nvSpPr>
        <p:spPr>
          <a:xfrm xmlns:a="http://schemas.openxmlformats.org/drawingml/2006/main">
            <a:off x="647700" y="6448425"/>
            <a:ext cx="2143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1125" b="0">
                <a:solidFill>
                  <a:srgbClr val="455965"/>
                </a:solidFill>
                <a:latin typeface="Noto Sans CJK JP"/>
                <a:ea typeface="Noto Sans CJK JP"/>
                <a:cs typeface="Noto Sans CJK JP"/>
              </a:defRPr>
            </a:pPr>
            <a:r>
              <a:rPr sz="1125" b="0">
                <a:solidFill>
                  <a:srgbClr val="455965"/>
                </a:solidFill>
                <a:latin typeface="Noto Sans CJK JP"/>
                <a:ea typeface="Noto Sans CJK JP"/>
                <a:cs typeface="Noto Sans CJK JP"/>
                <a:hlinkClick xmlns:r="http://schemas.openxmlformats.org/officeDocument/2006/relationships" r:id="R0c699758ecb64f00"/>
              </a:rPr>
              <a:t>Google公式発表 9/30</a:t>
            </a:r>
          </a:p>
        </p:txBody>
      </p:sp>
      <p:sp>
        <p:nvSpPr>
          <p:cNvPr id="12" name="05">
            <a:extLst xmlns:a="http://schemas.openxmlformats.org/drawingml/2006/main">
              <a:ext uri="{FF2B5EF4-FFF2-40B4-BE49-F238E27FC236}">
                <a16:creationId xmlns:a16="http://schemas.microsoft.com/office/drawing/2014/main" id="{E9B0522D-5BDA-4F18-B457-879D2187D07E}"/>
              </a:ext>
            </a:extLst>
          </p:cNvPr>
          <p:cNvSpPr>
            <a:spLocks xmlns:a="http://schemas.openxmlformats.org/drawingml/2006/main" noGrp="1"/>
          </p:cNvSpPr>
          <p:nvPr/>
        </p:nvSpPr>
        <p:spPr>
          <a:xfrm xmlns:a="http://schemas.openxmlformats.org/drawingml/2006/main">
            <a:off x="11049000" y="6429375"/>
            <a:ext cx="4953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16000"/>
              </a:lnSpc>
              <a:buNone/>
              <a:defRPr sz="1200" b="0">
                <a:solidFill>
                  <a:srgbClr val="455965"/>
                </a:solidFill>
                <a:latin typeface="Noto Sans CJK JP"/>
                <a:ea typeface="Noto Sans CJK JP"/>
                <a:cs typeface="Noto Sans CJK JP"/>
              </a:defRPr>
            </a:pPr>
            <a:r>
              <a:rPr sz="1200" b="0">
                <a:solidFill>
                  <a:srgbClr val="455965"/>
                </a:solidFill>
                <a:latin typeface="Noto Sans CJK JP"/>
                <a:ea typeface="Noto Sans CJK JP"/>
                <a:cs typeface="Noto Sans CJK JP"/>
              </a:rPr>
              <a:t>05</a:t>
            </a:r>
          </a:p>
        </p:txBody>
      </p:sp>
    </p:spTree>
    <p:extLst>
      <p:ext uri="{BB962C8B-B14F-4D97-AF65-F5344CB8AC3E}">
        <p14:creationId xmlns:p14="http://schemas.microsoft.com/office/powerpoint/2010/main" val="184129268"/>
      </p:ext>
    </p:extLst>
  </p:cSld>
</p:sld>
</file>

<file path=ppt/slides/slide6.xml><?xml version="1.0" encoding="utf-8"?>
<p:sld xmlns:p="http://schemas.openxmlformats.org/presentationml/2006/main">
  <p:cSld>
    <p:bg>
      <p:bgPr>
        <a:solidFill xmlns:a="http://schemas.openxmlformats.org/drawingml/2006/main">
          <a:srgbClr val="F8F7F2"/>
        </a:solidFill>
      </p:bgPr>
    </p:bg>
    <p:spTree>
      <p:nvGrpSpPr>
        <p:cNvPr id="1" name=""/>
        <p:cNvGrpSpPr/>
        <p:nvPr/>
      </p:nvGrpSpPr>
      <p:grpSpPr>
        <a:xfrm xmlns:a="http://schemas.openxmlformats.org/drawingml/2006/main"/>
      </p:grpSpPr>
      <p:sp>
        <p:nvSpPr>
          <p:cNvPr id="15" name="01  Gemini 4 Argon">
            <a:extLst xmlns:a="http://schemas.openxmlformats.org/drawingml/2006/main">
              <a:ext uri="{FF2B5EF4-FFF2-40B4-BE49-F238E27FC236}">
                <a16:creationId xmlns:a16="http://schemas.microsoft.com/office/drawing/2014/main" id="{FAFFA0B0-9F8C-4C42-B17D-A2EAD258F5CA}"/>
              </a:ext>
            </a:extLst>
          </p:cNvPr>
          <p:cNvSpPr>
            <a:spLocks xmlns:a="http://schemas.openxmlformats.org/drawingml/2006/main" noGrp="1"/>
          </p:cNvSpPr>
          <p:nvPr/>
        </p:nvSpPr>
        <p:spPr>
          <a:xfrm xmlns:a="http://schemas.openxmlformats.org/drawingml/2006/main">
            <a:off x="647700" y="381000"/>
            <a:ext cx="108966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1500" b="1">
                <a:solidFill>
                  <a:srgbClr val="087D83"/>
                </a:solidFill>
                <a:latin typeface="Noto Sans CJK JP"/>
                <a:ea typeface="Noto Sans CJK JP"/>
                <a:cs typeface="Noto Sans CJK JP"/>
              </a:defRPr>
            </a:pPr>
            <a:r>
              <a:rPr sz="1500" b="1">
                <a:solidFill>
                  <a:srgbClr val="087D83"/>
                </a:solidFill>
                <a:latin typeface="Noto Sans CJK JP"/>
                <a:ea typeface="Noto Sans CJK JP"/>
                <a:cs typeface="Noto Sans CJK JP"/>
              </a:rPr>
              <a:t>01  Gemini 4 Argon</a:t>
            </a:r>
          </a:p>
        </p:txBody>
      </p:sp>
      <p:sp>
        <p:nvSpPr>
          <p:cNvPr id="2" name="Googleの競争力は、日常の仕事との接点にもある">
            <a:extLst xmlns:a="http://schemas.openxmlformats.org/drawingml/2006/main">
              <a:ext uri="{FF2B5EF4-FFF2-40B4-BE49-F238E27FC236}">
                <a16:creationId xmlns:a16="http://schemas.microsoft.com/office/drawing/2014/main" id="{A3CA0367-62BB-4AD3-AA1A-FFC90234056B}"/>
              </a:ext>
            </a:extLst>
          </p:cNvPr>
          <p:cNvSpPr>
            <a:spLocks xmlns:a="http://schemas.openxmlformats.org/drawingml/2006/main" noGrp="1"/>
          </p:cNvSpPr>
          <p:nvPr/>
        </p:nvSpPr>
        <p:spPr>
          <a:xfrm xmlns:a="http://schemas.openxmlformats.org/drawingml/2006/main">
            <a:off x="647700" y="819150"/>
            <a:ext cx="108966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3225" b="1">
                <a:solidFill>
                  <a:srgbClr val="112A3B"/>
                </a:solidFill>
                <a:latin typeface="Noto Sans CJK JP"/>
                <a:ea typeface="Noto Sans CJK JP"/>
                <a:cs typeface="Noto Sans CJK JP"/>
              </a:defRPr>
            </a:pPr>
            <a:r>
              <a:rPr sz="3225" b="1">
                <a:solidFill>
                  <a:srgbClr val="112A3B"/>
                </a:solidFill>
                <a:latin typeface="Noto Sans CJK JP"/>
                <a:ea typeface="Noto Sans CJK JP"/>
                <a:cs typeface="Noto Sans CJK JP"/>
              </a:rPr>
              <a:t>Googleの競争力は、日常の仕事との接点にもある</a:t>
            </a:r>
          </a:p>
        </p:txBody>
      </p:sp>
      <p:sp>
        <p:nvSpPr>
          <p:cNvPr id="3" name="今井氏の見立て">
            <a:extLst xmlns:a="http://schemas.openxmlformats.org/drawingml/2006/main">
              <a:ext uri="{FF2B5EF4-FFF2-40B4-BE49-F238E27FC236}">
                <a16:creationId xmlns:a16="http://schemas.microsoft.com/office/drawing/2014/main" id="{0BDAF422-F37C-499A-8C6F-2EDEAA1999F7}"/>
              </a:ext>
            </a:extLst>
          </p:cNvPr>
          <p:cNvSpPr>
            <a:spLocks xmlns:a="http://schemas.openxmlformats.org/drawingml/2006/main" noGrp="1"/>
          </p:cNvSpPr>
          <p:nvPr/>
        </p:nvSpPr>
        <p:spPr>
          <a:xfrm xmlns:a="http://schemas.openxmlformats.org/drawingml/2006/main">
            <a:off x="685800" y="1924050"/>
            <a:ext cx="108204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1800" b="1">
                <a:solidFill>
                  <a:srgbClr val="A65A27"/>
                </a:solidFill>
                <a:latin typeface="Noto Sans CJK JP"/>
                <a:ea typeface="Noto Sans CJK JP"/>
                <a:cs typeface="Noto Sans CJK JP"/>
              </a:defRPr>
            </a:pPr>
            <a:r>
              <a:rPr sz="1800" b="1">
                <a:solidFill>
                  <a:srgbClr val="A65A27"/>
                </a:solidFill>
                <a:latin typeface="Noto Sans CJK JP"/>
                <a:ea typeface="Noto Sans CJK JP"/>
                <a:cs typeface="Noto Sans CJK JP"/>
              </a:rPr>
              <a:t>今井氏の見立て</a:t>
            </a:r>
          </a:p>
        </p:txBody>
      </p:sp>
      <p:sp>
        <p:nvSpPr>
          <p:cNvPr id="4" name="日常的な文章のやり取りに強いAIと、Googleが持つサービ">
            <a:extLst xmlns:a="http://schemas.openxmlformats.org/drawingml/2006/main">
              <a:ext uri="{FF2B5EF4-FFF2-40B4-BE49-F238E27FC236}">
                <a16:creationId xmlns:a16="http://schemas.microsoft.com/office/drawing/2014/main" id="{E363654C-54FA-43A8-BC3A-C3F5A2599CE7}"/>
              </a:ext>
            </a:extLst>
          </p:cNvPr>
          <p:cNvSpPr>
            <a:spLocks xmlns:a="http://schemas.openxmlformats.org/drawingml/2006/main" noGrp="1"/>
          </p:cNvSpPr>
          <p:nvPr/>
        </p:nvSpPr>
        <p:spPr>
          <a:xfrm xmlns:a="http://schemas.openxmlformats.org/drawingml/2006/main">
            <a:off x="685800" y="2419350"/>
            <a:ext cx="108204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2175" b="1">
                <a:solidFill>
                  <a:srgbClr val="112A3B"/>
                </a:solidFill>
                <a:latin typeface="Noto Sans CJK JP"/>
                <a:ea typeface="Noto Sans CJK JP"/>
                <a:cs typeface="Noto Sans CJK JP"/>
              </a:defRPr>
            </a:pPr>
            <a:r>
              <a:rPr sz="2175" b="1">
                <a:solidFill>
                  <a:srgbClr val="112A3B"/>
                </a:solidFill>
                <a:latin typeface="Noto Sans CJK JP"/>
                <a:ea typeface="Noto Sans CJK JP"/>
                <a:cs typeface="Noto Sans CJK JP"/>
              </a:rPr>
              <a:t>日常的な文章のやり取りに強いAIと、Googleが持つサービスや</a:t>
            </a:r>
          </a:p>
          <a:p xmlns:a="http://schemas.openxmlformats.org/drawingml/2006/main">
            <a:pPr algn="l">
              <a:lnSpc>
                <a:spcPct val="116000"/>
              </a:lnSpc>
              <a:buNone/>
              <a:defRPr sz="2175" b="1">
                <a:solidFill>
                  <a:srgbClr val="112A3B"/>
                </a:solidFill>
                <a:latin typeface="Noto Sans CJK JP"/>
                <a:ea typeface="Noto Sans CJK JP"/>
                <a:cs typeface="Noto Sans CJK JP"/>
              </a:defRPr>
            </a:pPr>
            <a:r>
              <a:rPr sz="2175" b="1">
                <a:solidFill>
                  <a:srgbClr val="112A3B"/>
                </a:solidFill>
                <a:latin typeface="Noto Sans CJK JP"/>
                <a:ea typeface="Noto Sans CJK JP"/>
                <a:cs typeface="Noto Sans CJK JP"/>
              </a:rPr>
              <a:t>利用者との接点の組み合わせを評価する。</a:t>
            </a:r>
          </a:p>
        </p:txBody>
      </p:sp>
      <p:sp>
        <p:nvSpPr>
          <p:cNvPr id="5" name="">
            <a:extLst xmlns:a="http://schemas.openxmlformats.org/drawingml/2006/main">
              <a:ext uri="{FF2B5EF4-FFF2-40B4-BE49-F238E27FC236}">
                <a16:creationId xmlns:a16="http://schemas.microsoft.com/office/drawing/2014/main" id="{F807E2D4-3FA4-48A6-A7FD-39B91332D31E}"/>
              </a:ext>
            </a:extLst>
          </p:cNvPr>
          <p:cNvSpPr>
            <a:spLocks xmlns:a="http://schemas.openxmlformats.org/drawingml/2006/main" noGrp="1"/>
          </p:cNvSpPr>
          <p:nvPr/>
        </p:nvSpPr>
        <p:spPr>
          <a:xfrm xmlns:a="http://schemas.openxmlformats.org/drawingml/2006/main">
            <a:off x="714375" y="3714750"/>
            <a:ext cx="2990850" cy="781050"/>
          </a:xfrm>
          <a:prstGeom xmlns:a="http://schemas.openxmlformats.org/drawingml/2006/main" prst="rect">
            <a:avLst/>
          </a:prstGeom>
          <a:solidFill xmlns:a="http://schemas.openxmlformats.org/drawingml/2006/main">
            <a:srgbClr val="E7F0EC"/>
          </a:solidFill>
          <a:ln xmlns:a="http://schemas.openxmlformats.org/drawingml/2006/main" w="0">
            <a:noFill/>
          </a:ln>
        </p:spPr>
        <p:txBody>
          <a:bodyPr xmlns:a="http://schemas.openxmlformats.org/drawingml/2006/main" lIns="114300" tIns="76200" rIns="114300" bIns="76200" anchor="ctr">
            <a:noAutofit/>
          </a:bodyPr>
          <a:lstStyle xmlns:a="http://schemas.openxmlformats.org/drawingml/2006/main"/>
          <a:p xmlns:a="http://schemas.openxmlformats.org/drawingml/2006/main">
            <a:pPr algn="ctr">
              <a:defRPr sz="2025" b="1">
                <a:solidFill>
                  <a:srgbClr val="112A3B"/>
                </a:solidFill>
                <a:latin typeface="Noto Sans CJK JP"/>
                <a:ea typeface="Noto Sans CJK JP"/>
                <a:cs typeface="Noto Sans CJK JP"/>
              </a:defRPr>
            </a:pPr>
            <a:r>
              <a:rPr sz="2025" b="1">
                <a:solidFill>
                  <a:srgbClr val="112A3B"/>
                </a:solidFill>
                <a:latin typeface="Noto Sans CJK JP"/>
                <a:ea typeface="Noto Sans CJK JP"/>
                <a:cs typeface="Noto Sans CJK JP"/>
              </a:rPr>
              <a:t>会議資料を読む</a:t>
            </a:r>
          </a:p>
        </p:txBody>
      </p:sp>
      <p:sp>
        <p:nvSpPr>
          <p:cNvPr id="6" name="">
            <a:extLst xmlns:a="http://schemas.openxmlformats.org/drawingml/2006/main">
              <a:ext uri="{FF2B5EF4-FFF2-40B4-BE49-F238E27FC236}">
                <a16:creationId xmlns:a16="http://schemas.microsoft.com/office/drawing/2014/main" id="{FCD07784-55F9-4164-83B3-8D5912B65F06}"/>
              </a:ext>
            </a:extLst>
          </p:cNvPr>
          <p:cNvSpPr>
            <a:spLocks xmlns:a="http://schemas.openxmlformats.org/drawingml/2006/main" noGrp="1"/>
          </p:cNvSpPr>
          <p:nvPr/>
        </p:nvSpPr>
        <p:spPr>
          <a:xfrm xmlns:a="http://schemas.openxmlformats.org/drawingml/2006/main">
            <a:off x="4600575" y="3714750"/>
            <a:ext cx="2990850" cy="781050"/>
          </a:xfrm>
          <a:prstGeom xmlns:a="http://schemas.openxmlformats.org/drawingml/2006/main" prst="rect">
            <a:avLst/>
          </a:prstGeom>
          <a:solidFill xmlns:a="http://schemas.openxmlformats.org/drawingml/2006/main">
            <a:srgbClr val="E7F0EC"/>
          </a:solidFill>
          <a:ln xmlns:a="http://schemas.openxmlformats.org/drawingml/2006/main" w="0">
            <a:noFill/>
          </a:ln>
        </p:spPr>
        <p:txBody>
          <a:bodyPr xmlns:a="http://schemas.openxmlformats.org/drawingml/2006/main" lIns="114300" tIns="76200" rIns="114300" bIns="76200" anchor="ctr">
            <a:noAutofit/>
          </a:bodyPr>
          <a:lstStyle xmlns:a="http://schemas.openxmlformats.org/drawingml/2006/main"/>
          <a:p xmlns:a="http://schemas.openxmlformats.org/drawingml/2006/main">
            <a:pPr algn="ctr">
              <a:defRPr sz="2025" b="1">
                <a:solidFill>
                  <a:srgbClr val="112A3B"/>
                </a:solidFill>
                <a:latin typeface="Noto Sans CJK JP"/>
                <a:ea typeface="Noto Sans CJK JP"/>
                <a:cs typeface="Noto Sans CJK JP"/>
              </a:defRPr>
            </a:pPr>
            <a:r>
              <a:rPr sz="2025" b="1">
                <a:solidFill>
                  <a:srgbClr val="112A3B"/>
                </a:solidFill>
                <a:latin typeface="Noto Sans CJK JP"/>
                <a:ea typeface="Noto Sans CJK JP"/>
                <a:cs typeface="Noto Sans CJK JP"/>
              </a:rPr>
              <a:t>メールの下書きを作る</a:t>
            </a:r>
          </a:p>
        </p:txBody>
      </p:sp>
      <p:sp>
        <p:nvSpPr>
          <p:cNvPr id="7" name="">
            <a:extLst xmlns:a="http://schemas.openxmlformats.org/drawingml/2006/main">
              <a:ext uri="{FF2B5EF4-FFF2-40B4-BE49-F238E27FC236}">
                <a16:creationId xmlns:a16="http://schemas.microsoft.com/office/drawing/2014/main" id="{CA43C1E4-0243-4FAB-BE7D-09E244EF5545}"/>
              </a:ext>
            </a:extLst>
          </p:cNvPr>
          <p:cNvSpPr>
            <a:spLocks xmlns:a="http://schemas.openxmlformats.org/drawingml/2006/main" noGrp="1"/>
          </p:cNvSpPr>
          <p:nvPr/>
        </p:nvSpPr>
        <p:spPr>
          <a:xfrm xmlns:a="http://schemas.openxmlformats.org/drawingml/2006/main">
            <a:off x="8486775" y="3714750"/>
            <a:ext cx="2990850" cy="781050"/>
          </a:xfrm>
          <a:prstGeom xmlns:a="http://schemas.openxmlformats.org/drawingml/2006/main" prst="rect">
            <a:avLst/>
          </a:prstGeom>
          <a:solidFill xmlns:a="http://schemas.openxmlformats.org/drawingml/2006/main">
            <a:srgbClr val="E7F0EC"/>
          </a:solidFill>
          <a:ln xmlns:a="http://schemas.openxmlformats.org/drawingml/2006/main" w="0">
            <a:noFill/>
          </a:ln>
        </p:spPr>
        <p:txBody>
          <a:bodyPr xmlns:a="http://schemas.openxmlformats.org/drawingml/2006/main" lIns="114300" tIns="76200" rIns="114300" bIns="76200" anchor="ctr">
            <a:noAutofit/>
          </a:bodyPr>
          <a:lstStyle xmlns:a="http://schemas.openxmlformats.org/drawingml/2006/main"/>
          <a:p xmlns:a="http://schemas.openxmlformats.org/drawingml/2006/main">
            <a:pPr algn="ctr">
              <a:defRPr sz="2025" b="1">
                <a:solidFill>
                  <a:srgbClr val="112A3B"/>
                </a:solidFill>
                <a:latin typeface="Noto Sans CJK JP"/>
                <a:ea typeface="Noto Sans CJK JP"/>
                <a:cs typeface="Noto Sans CJK JP"/>
              </a:defRPr>
            </a:pPr>
            <a:r>
              <a:rPr sz="2025" b="1">
                <a:solidFill>
                  <a:srgbClr val="112A3B"/>
                </a:solidFill>
                <a:latin typeface="Noto Sans CJK JP"/>
                <a:ea typeface="Noto Sans CJK JP"/>
                <a:cs typeface="Noto Sans CJK JP"/>
              </a:rPr>
              <a:t>普段の仕事で使う</a:t>
            </a:r>
          </a:p>
        </p:txBody>
      </p:sp>
      <p:cxnSp>
        <p:nvCxnSpPr>
          <p:cNvPr id="22" name=""/>
          <p:cNvCxnSpPr>
            <a:stCxn xmlns:a="http://schemas.openxmlformats.org/drawingml/2006/main" id="5" idx="3"/>
            <a:endCxn xmlns:a="http://schemas.openxmlformats.org/drawingml/2006/main" id="6" idx="1"/>
          </p:cNvCxnSpPr>
          <p:nvPr/>
        </p:nvCxnSpPr>
        <p:spPr>
          <a:xfrm xmlns:a="http://schemas.openxmlformats.org/drawingml/2006/main">
            <a:off x="3705225" y="4105275"/>
            <a:ext cx="895350" cy="0"/>
          </a:xfrm>
          <a:prstGeom xmlns:a="http://schemas.openxmlformats.org/drawingml/2006/main" prst="straightConnector1">
            <a:avLst/>
          </a:prstGeom>
          <a:ln xmlns:a="http://schemas.openxmlformats.org/drawingml/2006/main" w="19050">
            <a:solidFill>
              <a:srgbClr val="087D83"/>
            </a:solidFill>
            <a:tailEnd type="triangle" w="sm" len="sm"/>
          </a:ln>
        </p:spPr>
      </p:cxnSp>
      <p:cxnSp>
        <p:nvCxnSpPr>
          <p:cNvPr id="23" name=""/>
          <p:cNvCxnSpPr>
            <a:stCxn xmlns:a="http://schemas.openxmlformats.org/drawingml/2006/main" id="6" idx="3"/>
            <a:endCxn xmlns:a="http://schemas.openxmlformats.org/drawingml/2006/main" id="7" idx="1"/>
          </p:cNvCxnSpPr>
          <p:nvPr/>
        </p:nvCxnSpPr>
        <p:spPr>
          <a:xfrm xmlns:a="http://schemas.openxmlformats.org/drawingml/2006/main">
            <a:off x="7591425" y="4105275"/>
            <a:ext cx="895350" cy="0"/>
          </a:xfrm>
          <a:prstGeom xmlns:a="http://schemas.openxmlformats.org/drawingml/2006/main" prst="straightConnector1">
            <a:avLst/>
          </a:prstGeom>
          <a:ln xmlns:a="http://schemas.openxmlformats.org/drawingml/2006/main" w="19050">
            <a:solidFill>
              <a:srgbClr val="087D83"/>
            </a:solidFill>
            <a:tailEnd type="triangle" w="sm" len="sm"/>
          </a:ln>
        </p:spPr>
      </p:cxnSp>
      <p:sp>
        <p:nvSpPr>
          <p:cNvPr id="10" name="仮想例：回答の質に加え、必要な資料にたどり着く手間や、&#10;いつ">
            <a:extLst xmlns:a="http://schemas.openxmlformats.org/drawingml/2006/main">
              <a:ext uri="{FF2B5EF4-FFF2-40B4-BE49-F238E27FC236}">
                <a16:creationId xmlns:a16="http://schemas.microsoft.com/office/drawing/2014/main" id="{E66D6322-CECE-47DD-872A-3668636395DB}"/>
              </a:ext>
            </a:extLst>
          </p:cNvPr>
          <p:cNvSpPr>
            <a:spLocks xmlns:a="http://schemas.openxmlformats.org/drawingml/2006/main" noGrp="1"/>
          </p:cNvSpPr>
          <p:nvPr/>
        </p:nvSpPr>
        <p:spPr>
          <a:xfrm xmlns:a="http://schemas.openxmlformats.org/drawingml/2006/main">
            <a:off x="714375" y="4924425"/>
            <a:ext cx="107632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2025" b="0">
                <a:solidFill>
                  <a:srgbClr val="455965"/>
                </a:solidFill>
                <a:latin typeface="Noto Sans CJK JP"/>
                <a:ea typeface="Noto Sans CJK JP"/>
                <a:cs typeface="Noto Sans CJK JP"/>
              </a:defRPr>
            </a:pPr>
            <a:r>
              <a:rPr sz="2025" b="0">
                <a:solidFill>
                  <a:srgbClr val="455965"/>
                </a:solidFill>
                <a:latin typeface="Noto Sans CJK JP"/>
                <a:ea typeface="Noto Sans CJK JP"/>
                <a:cs typeface="Noto Sans CJK JP"/>
              </a:rPr>
              <a:t>仮想例：回答の質に加え、必要な資料にたどり着く手間や、</a:t>
            </a:r>
          </a:p>
          <a:p xmlns:a="http://schemas.openxmlformats.org/drawingml/2006/main">
            <a:pPr algn="l">
              <a:lnSpc>
                <a:spcPct val="116000"/>
              </a:lnSpc>
              <a:buNone/>
              <a:defRPr sz="2025" b="0">
                <a:solidFill>
                  <a:srgbClr val="455965"/>
                </a:solidFill>
                <a:latin typeface="Noto Sans CJK JP"/>
                <a:ea typeface="Noto Sans CJK JP"/>
                <a:cs typeface="Noto Sans CJK JP"/>
              </a:defRPr>
            </a:pPr>
            <a:r>
              <a:rPr sz="2025" b="0">
                <a:solidFill>
                  <a:srgbClr val="455965"/>
                </a:solidFill>
                <a:latin typeface="Noto Sans CJK JP"/>
                <a:ea typeface="Noto Sans CJK JP"/>
                <a:cs typeface="Noto Sans CJK JP"/>
              </a:rPr>
              <a:t>いつもの仕事の中で使えることが便利さにつながる。</a:t>
            </a:r>
          </a:p>
        </p:txBody>
      </p:sp>
      <p:sp>
        <p:nvSpPr>
          <p:cNvPr id="11" name="">
            <a:extLst xmlns:a="http://schemas.openxmlformats.org/drawingml/2006/main">
              <a:ext uri="{FF2B5EF4-FFF2-40B4-BE49-F238E27FC236}">
                <a16:creationId xmlns:a16="http://schemas.microsoft.com/office/drawing/2014/main" id="{9D17D923-3B6E-40D9-8D99-F0568EE66064}"/>
              </a:ext>
            </a:extLst>
          </p:cNvPr>
          <p:cNvSpPr>
            <a:spLocks xmlns:a="http://schemas.openxmlformats.org/drawingml/2006/main" noGrp="1"/>
          </p:cNvSpPr>
          <p:nvPr/>
        </p:nvSpPr>
        <p:spPr>
          <a:xfrm xmlns:a="http://schemas.openxmlformats.org/drawingml/2006/main">
            <a:off x="647700" y="6305550"/>
            <a:ext cx="10896600" cy="0"/>
          </a:xfrm>
          <a:prstGeom xmlns:a="http://schemas.openxmlformats.org/drawingml/2006/main" prst="line">
            <a:avLst/>
          </a:prstGeom>
          <a:noFill xmlns:a="http://schemas.openxmlformats.org/drawingml/2006/main"/>
          <a:ln xmlns:a="http://schemas.openxmlformats.org/drawingml/2006/main" w="11430">
            <a:solidFill>
              <a:srgbClr val="CFD6D6"/>
            </a:solidFill>
            <a:prstDash val="solid"/>
          </a:ln>
        </p:spPr>
      </p:sp>
      <p:sp>
        <p:nvSpPr>
          <p:cNvPr id="12" name="見立て・仮想例  ／  下段は使い方の説明であり、Argon">
            <a:extLst xmlns:a="http://schemas.openxmlformats.org/drawingml/2006/main">
              <a:ext uri="{FF2B5EF4-FFF2-40B4-BE49-F238E27FC236}">
                <a16:creationId xmlns:a16="http://schemas.microsoft.com/office/drawing/2014/main" id="{5B9B4377-6BC4-4AF6-B2E6-1B1C65BC7645}"/>
              </a:ext>
            </a:extLst>
          </p:cNvPr>
          <p:cNvSpPr>
            <a:spLocks xmlns:a="http://schemas.openxmlformats.org/drawingml/2006/main" noGrp="1"/>
          </p:cNvSpPr>
          <p:nvPr/>
        </p:nvSpPr>
        <p:spPr>
          <a:xfrm xmlns:a="http://schemas.openxmlformats.org/drawingml/2006/main">
            <a:off x="647700" y="5905500"/>
            <a:ext cx="108966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1425" b="0">
                <a:solidFill>
                  <a:srgbClr val="455965"/>
                </a:solidFill>
                <a:latin typeface="Noto Sans CJK JP"/>
                <a:ea typeface="Noto Sans CJK JP"/>
                <a:cs typeface="Noto Sans CJK JP"/>
              </a:defRPr>
            </a:pPr>
            <a:r>
              <a:rPr sz="1425" b="0">
                <a:solidFill>
                  <a:srgbClr val="455965"/>
                </a:solidFill>
                <a:latin typeface="Noto Sans CJK JP"/>
                <a:ea typeface="Noto Sans CJK JP"/>
                <a:cs typeface="Noto Sans CJK JP"/>
              </a:rPr>
              <a:t>見立て・仮想例  ／  下段は使い方の説明であり、Argonの一般向け機能の保証ではない</a:t>
            </a:r>
          </a:p>
        </p:txBody>
      </p:sp>
      <p:sp>
        <p:nvSpPr>
          <p:cNvPr id="13" name="番組 14分39秒以降">
            <a:extLst xmlns:a="http://schemas.openxmlformats.org/drawingml/2006/main">
              <a:ext uri="{FF2B5EF4-FFF2-40B4-BE49-F238E27FC236}">
                <a16:creationId xmlns:a16="http://schemas.microsoft.com/office/drawing/2014/main" id="{BE722607-B2D8-4A96-80A8-52D3444DBAFA}"/>
              </a:ext>
            </a:extLst>
          </p:cNvPr>
          <p:cNvSpPr>
            <a:spLocks xmlns:a="http://schemas.openxmlformats.org/drawingml/2006/main" noGrp="1"/>
          </p:cNvSpPr>
          <p:nvPr/>
        </p:nvSpPr>
        <p:spPr>
          <a:xfrm xmlns:a="http://schemas.openxmlformats.org/drawingml/2006/main">
            <a:off x="647700" y="6448425"/>
            <a:ext cx="2143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1125" b="0">
                <a:solidFill>
                  <a:srgbClr val="455965"/>
                </a:solidFill>
                <a:latin typeface="Noto Sans CJK JP"/>
                <a:ea typeface="Noto Sans CJK JP"/>
                <a:cs typeface="Noto Sans CJK JP"/>
              </a:defRPr>
            </a:pPr>
            <a:r>
              <a:rPr sz="1125" b="0">
                <a:solidFill>
                  <a:srgbClr val="455965"/>
                </a:solidFill>
                <a:latin typeface="Noto Sans CJK JP"/>
                <a:ea typeface="Noto Sans CJK JP"/>
                <a:cs typeface="Noto Sans CJK JP"/>
                <a:hlinkClick xmlns:r="http://schemas.openxmlformats.org/officeDocument/2006/relationships" r:id="R9b96fb73da004c4d"/>
              </a:rPr>
              <a:t>番組 14分39秒以降</a:t>
            </a:r>
          </a:p>
        </p:txBody>
      </p:sp>
      <p:sp>
        <p:nvSpPr>
          <p:cNvPr id="14" name="06">
            <a:extLst xmlns:a="http://schemas.openxmlformats.org/drawingml/2006/main">
              <a:ext uri="{FF2B5EF4-FFF2-40B4-BE49-F238E27FC236}">
                <a16:creationId xmlns:a16="http://schemas.microsoft.com/office/drawing/2014/main" id="{BFB643D1-4AF1-4C33-9106-4CB7D3D7E3AE}"/>
              </a:ext>
            </a:extLst>
          </p:cNvPr>
          <p:cNvSpPr>
            <a:spLocks xmlns:a="http://schemas.openxmlformats.org/drawingml/2006/main" noGrp="1"/>
          </p:cNvSpPr>
          <p:nvPr/>
        </p:nvSpPr>
        <p:spPr>
          <a:xfrm xmlns:a="http://schemas.openxmlformats.org/drawingml/2006/main">
            <a:off x="11049000" y="6429375"/>
            <a:ext cx="4953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16000"/>
              </a:lnSpc>
              <a:buNone/>
              <a:defRPr sz="1200" b="0">
                <a:solidFill>
                  <a:srgbClr val="455965"/>
                </a:solidFill>
                <a:latin typeface="Noto Sans CJK JP"/>
                <a:ea typeface="Noto Sans CJK JP"/>
                <a:cs typeface="Noto Sans CJK JP"/>
              </a:defRPr>
            </a:pPr>
            <a:r>
              <a:rPr sz="1200" b="0">
                <a:solidFill>
                  <a:srgbClr val="455965"/>
                </a:solidFill>
                <a:latin typeface="Noto Sans CJK JP"/>
                <a:ea typeface="Noto Sans CJK JP"/>
                <a:cs typeface="Noto Sans CJK JP"/>
              </a:rPr>
              <a:t>06</a:t>
            </a:r>
          </a:p>
        </p:txBody>
      </p:sp>
    </p:spTree>
    <p:extLst>
      <p:ext uri="{BB962C8B-B14F-4D97-AF65-F5344CB8AC3E}">
        <p14:creationId xmlns:p14="http://schemas.microsoft.com/office/powerpoint/2010/main" val="1374506742"/>
      </p:ext>
    </p:extLst>
  </p:cSld>
</p:sld>
</file>

<file path=ppt/slides/slide7.xml><?xml version="1.0" encoding="utf-8"?>
<p:sld xmlns:p="http://schemas.openxmlformats.org/presentationml/2006/main">
  <p:cSld>
    <p:bg>
      <p:bgPr>
        <a:solidFill xmlns:a="http://schemas.openxmlformats.org/drawingml/2006/main">
          <a:srgbClr val="F8F7F2"/>
        </a:solidFill>
      </p:bgPr>
    </p:bg>
    <p:spTree>
      <p:nvGrpSpPr>
        <p:cNvPr id="1" name=""/>
        <p:cNvGrpSpPr/>
        <p:nvPr/>
      </p:nvGrpSpPr>
      <p:grpSpPr>
        <a:xfrm xmlns:a="http://schemas.openxmlformats.org/drawingml/2006/main"/>
      </p:grpSpPr>
      <p:sp>
        <p:nvSpPr>
          <p:cNvPr id="17" name="02  パーソナルAI">
            <a:extLst xmlns:a="http://schemas.openxmlformats.org/drawingml/2006/main">
              <a:ext uri="{FF2B5EF4-FFF2-40B4-BE49-F238E27FC236}">
                <a16:creationId xmlns:a16="http://schemas.microsoft.com/office/drawing/2014/main" id="{C4A6DFAC-EB5F-456C-B9B1-81F38722E44A}"/>
              </a:ext>
            </a:extLst>
          </p:cNvPr>
          <p:cNvSpPr>
            <a:spLocks xmlns:a="http://schemas.openxmlformats.org/drawingml/2006/main" noGrp="1"/>
          </p:cNvSpPr>
          <p:nvPr/>
        </p:nvSpPr>
        <p:spPr>
          <a:xfrm xmlns:a="http://schemas.openxmlformats.org/drawingml/2006/main">
            <a:off x="647700" y="381000"/>
            <a:ext cx="108966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1500" b="1">
                <a:solidFill>
                  <a:srgbClr val="087D83"/>
                </a:solidFill>
                <a:latin typeface="Noto Sans CJK JP"/>
                <a:ea typeface="Noto Sans CJK JP"/>
                <a:cs typeface="Noto Sans CJK JP"/>
              </a:defRPr>
            </a:pPr>
            <a:r>
              <a:rPr sz="1500" b="1">
                <a:solidFill>
                  <a:srgbClr val="087D83"/>
                </a:solidFill>
                <a:latin typeface="Noto Sans CJK JP"/>
                <a:ea typeface="Noto Sans CJK JP"/>
                <a:cs typeface="Noto Sans CJK JP"/>
              </a:rPr>
              <a:t>02  パーソナルAI</a:t>
            </a:r>
          </a:p>
        </p:txBody>
      </p:sp>
      <p:sp>
        <p:nvSpPr>
          <p:cNvPr id="2" name="パーソナルAIは、前の話を踏まえて仕事を続ける">
            <a:extLst xmlns:a="http://schemas.openxmlformats.org/drawingml/2006/main">
              <a:ext uri="{FF2B5EF4-FFF2-40B4-BE49-F238E27FC236}">
                <a16:creationId xmlns:a16="http://schemas.microsoft.com/office/drawing/2014/main" id="{AE0DAC40-18F4-4FAF-AC59-217737C7B64E}"/>
              </a:ext>
            </a:extLst>
          </p:cNvPr>
          <p:cNvSpPr>
            <a:spLocks xmlns:a="http://schemas.openxmlformats.org/drawingml/2006/main" noGrp="1"/>
          </p:cNvSpPr>
          <p:nvPr/>
        </p:nvSpPr>
        <p:spPr>
          <a:xfrm xmlns:a="http://schemas.openxmlformats.org/drawingml/2006/main">
            <a:off x="647700" y="819150"/>
            <a:ext cx="108966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3225" b="1">
                <a:solidFill>
                  <a:srgbClr val="112A3B"/>
                </a:solidFill>
                <a:latin typeface="Noto Sans CJK JP"/>
                <a:ea typeface="Noto Sans CJK JP"/>
                <a:cs typeface="Noto Sans CJK JP"/>
              </a:defRPr>
            </a:pPr>
            <a:r>
              <a:rPr sz="3225" b="1">
                <a:solidFill>
                  <a:srgbClr val="112A3B"/>
                </a:solidFill>
                <a:latin typeface="Noto Sans CJK JP"/>
                <a:ea typeface="Noto Sans CJK JP"/>
                <a:cs typeface="Noto Sans CJK JP"/>
              </a:rPr>
              <a:t>パーソナルAIは、前の話を踏まえて仕事を続ける</a:t>
            </a:r>
          </a:p>
        </p:txBody>
      </p:sp>
      <p:sp>
        <p:nvSpPr>
          <p:cNvPr id="3" name="会話のたびに説明し直す負担を減らし、背景や好みを次の作業に生">
            <a:extLst xmlns:a="http://schemas.openxmlformats.org/drawingml/2006/main">
              <a:ext uri="{FF2B5EF4-FFF2-40B4-BE49-F238E27FC236}">
                <a16:creationId xmlns:a16="http://schemas.microsoft.com/office/drawing/2014/main" id="{1E7103C7-1D00-4E7E-8845-E0B986E8C438}"/>
              </a:ext>
            </a:extLst>
          </p:cNvPr>
          <p:cNvSpPr>
            <a:spLocks xmlns:a="http://schemas.openxmlformats.org/drawingml/2006/main" noGrp="1"/>
          </p:cNvSpPr>
          <p:nvPr/>
        </p:nvSpPr>
        <p:spPr>
          <a:xfrm xmlns:a="http://schemas.openxmlformats.org/drawingml/2006/main">
            <a:off x="685800" y="1981200"/>
            <a:ext cx="108394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2025" b="0">
                <a:solidFill>
                  <a:srgbClr val="455965"/>
                </a:solidFill>
                <a:latin typeface="Noto Sans CJK JP"/>
                <a:ea typeface="Noto Sans CJK JP"/>
                <a:cs typeface="Noto Sans CJK JP"/>
              </a:defRPr>
            </a:pPr>
            <a:r>
              <a:rPr sz="2025" b="0">
                <a:solidFill>
                  <a:srgbClr val="455965"/>
                </a:solidFill>
                <a:latin typeface="Noto Sans CJK JP"/>
                <a:ea typeface="Noto Sans CJK JP"/>
                <a:cs typeface="Noto Sans CJK JP"/>
              </a:rPr>
              <a:t>会話のたびに説明し直す負担を減らし、背景や好みを次の作業に生かす。</a:t>
            </a:r>
          </a:p>
          <a:p xmlns:a="http://schemas.openxmlformats.org/drawingml/2006/main">
            <a:pPr algn="l">
              <a:lnSpc>
                <a:spcPct val="116000"/>
              </a:lnSpc>
              <a:buNone/>
              <a:defRPr sz="2025" b="0">
                <a:solidFill>
                  <a:srgbClr val="455965"/>
                </a:solidFill>
                <a:latin typeface="Noto Sans CJK JP"/>
                <a:ea typeface="Noto Sans CJK JP"/>
                <a:cs typeface="Noto Sans CJK JP"/>
              </a:defRPr>
            </a:pPr>
            <a:r>
              <a:rPr sz="2025" b="0">
                <a:solidFill>
                  <a:srgbClr val="455965"/>
                </a:solidFill>
                <a:latin typeface="Noto Sans CJK JP"/>
                <a:ea typeface="Noto Sans CJK JP"/>
                <a:cs typeface="Noto Sans CJK JP"/>
              </a:rPr>
              <a:t>個人向けAIの価値は、この「文脈の継続」にある。</a:t>
            </a:r>
          </a:p>
        </p:txBody>
      </p:sp>
      <p:sp>
        <p:nvSpPr>
          <p:cNvPr id="4" name="">
            <a:extLst xmlns:a="http://schemas.openxmlformats.org/drawingml/2006/main">
              <a:ext uri="{FF2B5EF4-FFF2-40B4-BE49-F238E27FC236}">
                <a16:creationId xmlns:a16="http://schemas.microsoft.com/office/drawing/2014/main" id="{016A733B-82B7-449F-B718-944B2388F10E}"/>
              </a:ext>
            </a:extLst>
          </p:cNvPr>
          <p:cNvSpPr>
            <a:spLocks xmlns:a="http://schemas.openxmlformats.org/drawingml/2006/main" noGrp="1"/>
          </p:cNvSpPr>
          <p:nvPr/>
        </p:nvSpPr>
        <p:spPr>
          <a:xfrm xmlns:a="http://schemas.openxmlformats.org/drawingml/2006/main">
            <a:off x="714375" y="3305175"/>
            <a:ext cx="2990850" cy="828675"/>
          </a:xfrm>
          <a:prstGeom xmlns:a="http://schemas.openxmlformats.org/drawingml/2006/main" prst="rect">
            <a:avLst/>
          </a:prstGeom>
          <a:solidFill xmlns:a="http://schemas.openxmlformats.org/drawingml/2006/main">
            <a:srgbClr val="E7F0EC"/>
          </a:solidFill>
          <a:ln xmlns:a="http://schemas.openxmlformats.org/drawingml/2006/main" w="0">
            <a:noFill/>
          </a:ln>
        </p:spPr>
        <p:txBody>
          <a:bodyPr xmlns:a="http://schemas.openxmlformats.org/drawingml/2006/main" lIns="114300" tIns="76200" rIns="114300" bIns="76200" anchor="ctr">
            <a:noAutofit/>
          </a:bodyPr>
          <a:lstStyle xmlns:a="http://schemas.openxmlformats.org/drawingml/2006/main"/>
          <a:p xmlns:a="http://schemas.openxmlformats.org/drawingml/2006/main">
            <a:pPr algn="ctr">
              <a:defRPr sz="2025" b="1">
                <a:solidFill>
                  <a:srgbClr val="112A3B"/>
                </a:solidFill>
                <a:latin typeface="Noto Sans CJK JP"/>
                <a:ea typeface="Noto Sans CJK JP"/>
                <a:cs typeface="Noto Sans CJK JP"/>
              </a:defRPr>
            </a:pPr>
            <a:r>
              <a:rPr sz="2025" b="1">
                <a:solidFill>
                  <a:srgbClr val="112A3B"/>
                </a:solidFill>
                <a:latin typeface="Noto Sans CJK JP"/>
                <a:ea typeface="Noto Sans CJK JP"/>
                <a:cs typeface="Noto Sans CJK JP"/>
              </a:rPr>
              <a:t>過去に話した条件</a:t>
            </a:r>
          </a:p>
        </p:txBody>
      </p:sp>
      <p:sp>
        <p:nvSpPr>
          <p:cNvPr id="5" name="">
            <a:extLst xmlns:a="http://schemas.openxmlformats.org/drawingml/2006/main">
              <a:ext uri="{FF2B5EF4-FFF2-40B4-BE49-F238E27FC236}">
                <a16:creationId xmlns:a16="http://schemas.microsoft.com/office/drawing/2014/main" id="{B5B9AEC8-B640-4E7A-AC1A-2E353594BEA3}"/>
              </a:ext>
            </a:extLst>
          </p:cNvPr>
          <p:cNvSpPr>
            <a:spLocks xmlns:a="http://schemas.openxmlformats.org/drawingml/2006/main" noGrp="1"/>
          </p:cNvSpPr>
          <p:nvPr/>
        </p:nvSpPr>
        <p:spPr>
          <a:xfrm xmlns:a="http://schemas.openxmlformats.org/drawingml/2006/main">
            <a:off x="4600575" y="3305175"/>
            <a:ext cx="2990850" cy="828675"/>
          </a:xfrm>
          <a:prstGeom xmlns:a="http://schemas.openxmlformats.org/drawingml/2006/main" prst="rect">
            <a:avLst/>
          </a:prstGeom>
          <a:solidFill xmlns:a="http://schemas.openxmlformats.org/drawingml/2006/main">
            <a:srgbClr val="E7F0EC"/>
          </a:solidFill>
          <a:ln xmlns:a="http://schemas.openxmlformats.org/drawingml/2006/main" w="0">
            <a:noFill/>
          </a:ln>
        </p:spPr>
        <p:txBody>
          <a:bodyPr xmlns:a="http://schemas.openxmlformats.org/drawingml/2006/main" lIns="114300" tIns="76200" rIns="114300" bIns="76200" anchor="ctr">
            <a:noAutofit/>
          </a:bodyPr>
          <a:lstStyle xmlns:a="http://schemas.openxmlformats.org/drawingml/2006/main"/>
          <a:p xmlns:a="http://schemas.openxmlformats.org/drawingml/2006/main">
            <a:pPr algn="ctr">
              <a:defRPr sz="2025" b="1">
                <a:solidFill>
                  <a:srgbClr val="112A3B"/>
                </a:solidFill>
                <a:latin typeface="Noto Sans CJK JP"/>
                <a:ea typeface="Noto Sans CJK JP"/>
                <a:cs typeface="Noto Sans CJK JP"/>
              </a:defRPr>
            </a:pPr>
            <a:r>
              <a:rPr sz="2025" b="1">
                <a:solidFill>
                  <a:srgbClr val="112A3B"/>
                </a:solidFill>
                <a:latin typeface="Noto Sans CJK JP"/>
                <a:ea typeface="Noto Sans CJK JP"/>
                <a:cs typeface="Noto Sans CJK JP"/>
              </a:rPr>
              <a:t>今日の依頼</a:t>
            </a:r>
          </a:p>
        </p:txBody>
      </p:sp>
      <p:sp>
        <p:nvSpPr>
          <p:cNvPr id="6" name="">
            <a:extLst xmlns:a="http://schemas.openxmlformats.org/drawingml/2006/main">
              <a:ext uri="{FF2B5EF4-FFF2-40B4-BE49-F238E27FC236}">
                <a16:creationId xmlns:a16="http://schemas.microsoft.com/office/drawing/2014/main" id="{00533C4A-E1B7-488D-85BA-6D23B89582EB}"/>
              </a:ext>
            </a:extLst>
          </p:cNvPr>
          <p:cNvSpPr>
            <a:spLocks xmlns:a="http://schemas.openxmlformats.org/drawingml/2006/main" noGrp="1"/>
          </p:cNvSpPr>
          <p:nvPr/>
        </p:nvSpPr>
        <p:spPr>
          <a:xfrm xmlns:a="http://schemas.openxmlformats.org/drawingml/2006/main">
            <a:off x="8486775" y="3305175"/>
            <a:ext cx="2990850" cy="828675"/>
          </a:xfrm>
          <a:prstGeom xmlns:a="http://schemas.openxmlformats.org/drawingml/2006/main" prst="rect">
            <a:avLst/>
          </a:prstGeom>
          <a:solidFill xmlns:a="http://schemas.openxmlformats.org/drawingml/2006/main">
            <a:srgbClr val="E7F0EC"/>
          </a:solidFill>
          <a:ln xmlns:a="http://schemas.openxmlformats.org/drawingml/2006/main" w="0">
            <a:noFill/>
          </a:ln>
        </p:spPr>
        <p:txBody>
          <a:bodyPr xmlns:a="http://schemas.openxmlformats.org/drawingml/2006/main" lIns="114300" tIns="76200" rIns="114300" bIns="76200" anchor="ctr">
            <a:noAutofit/>
          </a:bodyPr>
          <a:lstStyle xmlns:a="http://schemas.openxmlformats.org/drawingml/2006/main"/>
          <a:p xmlns:a="http://schemas.openxmlformats.org/drawingml/2006/main">
            <a:pPr algn="ctr">
              <a:defRPr sz="2025" b="1">
                <a:solidFill>
                  <a:srgbClr val="112A3B"/>
                </a:solidFill>
                <a:latin typeface="Noto Sans CJK JP"/>
                <a:ea typeface="Noto Sans CJK JP"/>
                <a:cs typeface="Noto Sans CJK JP"/>
              </a:defRPr>
            </a:pPr>
            <a:r>
              <a:rPr sz="2025" b="1">
                <a:solidFill>
                  <a:srgbClr val="112A3B"/>
                </a:solidFill>
                <a:latin typeface="Noto Sans CJK JP"/>
                <a:ea typeface="Noto Sans CJK JP"/>
                <a:cs typeface="Noto Sans CJK JP"/>
              </a:rPr>
              <a:t>次の作業へ継続</a:t>
            </a:r>
          </a:p>
        </p:txBody>
      </p:sp>
      <p:cxnSp>
        <p:nvCxnSpPr>
          <p:cNvPr id="23" name=""/>
          <p:cNvCxnSpPr>
            <a:stCxn xmlns:a="http://schemas.openxmlformats.org/drawingml/2006/main" id="4" idx="3"/>
            <a:endCxn xmlns:a="http://schemas.openxmlformats.org/drawingml/2006/main" id="5" idx="1"/>
          </p:cNvCxnSpPr>
          <p:nvPr/>
        </p:nvCxnSpPr>
        <p:spPr>
          <a:xfrm xmlns:a="http://schemas.openxmlformats.org/drawingml/2006/main">
            <a:off x="3705225" y="3719513"/>
            <a:ext cx="895350" cy="0"/>
          </a:xfrm>
          <a:prstGeom xmlns:a="http://schemas.openxmlformats.org/drawingml/2006/main" prst="straightConnector1">
            <a:avLst/>
          </a:prstGeom>
          <a:ln xmlns:a="http://schemas.openxmlformats.org/drawingml/2006/main" w="19050">
            <a:solidFill>
              <a:srgbClr val="087D83"/>
            </a:solidFill>
            <a:tailEnd type="triangle" w="sm" len="sm"/>
          </a:ln>
        </p:spPr>
      </p:cxnSp>
      <p:cxnSp>
        <p:nvCxnSpPr>
          <p:cNvPr id="24" name=""/>
          <p:cNvCxnSpPr>
            <a:stCxn xmlns:a="http://schemas.openxmlformats.org/drawingml/2006/main" id="5" idx="3"/>
            <a:endCxn xmlns:a="http://schemas.openxmlformats.org/drawingml/2006/main" id="6" idx="1"/>
          </p:cNvCxnSpPr>
          <p:nvPr/>
        </p:nvCxnSpPr>
        <p:spPr>
          <a:xfrm xmlns:a="http://schemas.openxmlformats.org/drawingml/2006/main">
            <a:off x="7591425" y="3719513"/>
            <a:ext cx="895350" cy="0"/>
          </a:xfrm>
          <a:prstGeom xmlns:a="http://schemas.openxmlformats.org/drawingml/2006/main" prst="straightConnector1">
            <a:avLst/>
          </a:prstGeom>
          <a:ln xmlns:a="http://schemas.openxmlformats.org/drawingml/2006/main" w="19050">
            <a:solidFill>
              <a:srgbClr val="087D83"/>
            </a:solidFill>
            <a:tailEnd type="triangle" w="sm" len="sm"/>
          </a:ln>
        </p:spPr>
      </p:cxnSp>
      <p:sp>
        <p:nvSpPr>
          <p:cNvPr id="9" name="出張では移動を短く。&#10;予算の上限も伝えてある。">
            <a:extLst xmlns:a="http://schemas.openxmlformats.org/drawingml/2006/main">
              <a:ext uri="{FF2B5EF4-FFF2-40B4-BE49-F238E27FC236}">
                <a16:creationId xmlns:a16="http://schemas.microsoft.com/office/drawing/2014/main" id="{D63916B9-65BE-489D-B896-90D809328DDC}"/>
              </a:ext>
            </a:extLst>
          </p:cNvPr>
          <p:cNvSpPr>
            <a:spLocks xmlns:a="http://schemas.openxmlformats.org/drawingml/2006/main" noGrp="1"/>
          </p:cNvSpPr>
          <p:nvPr/>
        </p:nvSpPr>
        <p:spPr>
          <a:xfrm xmlns:a="http://schemas.openxmlformats.org/drawingml/2006/main">
            <a:off x="714375" y="4505325"/>
            <a:ext cx="3000375"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1875" b="0">
                <a:solidFill>
                  <a:srgbClr val="455965"/>
                </a:solidFill>
                <a:latin typeface="Noto Sans CJK JP"/>
                <a:ea typeface="Noto Sans CJK JP"/>
                <a:cs typeface="Noto Sans CJK JP"/>
              </a:defRPr>
            </a:pPr>
            <a:r>
              <a:rPr sz="1875" b="0">
                <a:solidFill>
                  <a:srgbClr val="455965"/>
                </a:solidFill>
                <a:latin typeface="Noto Sans CJK JP"/>
                <a:ea typeface="Noto Sans CJK JP"/>
                <a:cs typeface="Noto Sans CJK JP"/>
              </a:rPr>
              <a:t>出張では移動を短く。</a:t>
            </a:r>
          </a:p>
          <a:p xmlns:a="http://schemas.openxmlformats.org/drawingml/2006/main">
            <a:pPr algn="l">
              <a:lnSpc>
                <a:spcPct val="116000"/>
              </a:lnSpc>
              <a:buNone/>
              <a:defRPr sz="1875" b="0">
                <a:solidFill>
                  <a:srgbClr val="455965"/>
                </a:solidFill>
                <a:latin typeface="Noto Sans CJK JP"/>
                <a:ea typeface="Noto Sans CJK JP"/>
                <a:cs typeface="Noto Sans CJK JP"/>
              </a:defRPr>
            </a:pPr>
            <a:r>
              <a:rPr sz="1875" b="0">
                <a:solidFill>
                  <a:srgbClr val="455965"/>
                </a:solidFill>
                <a:latin typeface="Noto Sans CJK JP"/>
                <a:ea typeface="Noto Sans CJK JP"/>
                <a:cs typeface="Noto Sans CJK JP"/>
              </a:rPr>
              <a:t>予算の上限も伝えてある。</a:t>
            </a:r>
          </a:p>
        </p:txBody>
      </p:sp>
      <p:sp>
        <p:nvSpPr>
          <p:cNvPr id="10" name="来週の出張先で、&#10;会場近くの宿を探す。">
            <a:extLst xmlns:a="http://schemas.openxmlformats.org/drawingml/2006/main">
              <a:ext uri="{FF2B5EF4-FFF2-40B4-BE49-F238E27FC236}">
                <a16:creationId xmlns:a16="http://schemas.microsoft.com/office/drawing/2014/main" id="{69EAFD25-8F9A-44E8-9D2B-BAC4D1F1E791}"/>
              </a:ext>
            </a:extLst>
          </p:cNvPr>
          <p:cNvSpPr>
            <a:spLocks xmlns:a="http://schemas.openxmlformats.org/drawingml/2006/main" noGrp="1"/>
          </p:cNvSpPr>
          <p:nvPr/>
        </p:nvSpPr>
        <p:spPr>
          <a:xfrm xmlns:a="http://schemas.openxmlformats.org/drawingml/2006/main">
            <a:off x="4600575" y="4505325"/>
            <a:ext cx="3000375"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1875" b="0">
                <a:solidFill>
                  <a:srgbClr val="455965"/>
                </a:solidFill>
                <a:latin typeface="Noto Sans CJK JP"/>
                <a:ea typeface="Noto Sans CJK JP"/>
                <a:cs typeface="Noto Sans CJK JP"/>
              </a:defRPr>
            </a:pPr>
            <a:r>
              <a:rPr sz="1875" b="0">
                <a:solidFill>
                  <a:srgbClr val="455965"/>
                </a:solidFill>
                <a:latin typeface="Noto Sans CJK JP"/>
                <a:ea typeface="Noto Sans CJK JP"/>
                <a:cs typeface="Noto Sans CJK JP"/>
              </a:rPr>
              <a:t>来週の出張先で、</a:t>
            </a:r>
          </a:p>
          <a:p xmlns:a="http://schemas.openxmlformats.org/drawingml/2006/main">
            <a:pPr algn="l">
              <a:lnSpc>
                <a:spcPct val="116000"/>
              </a:lnSpc>
              <a:buNone/>
              <a:defRPr sz="1875" b="0">
                <a:solidFill>
                  <a:srgbClr val="455965"/>
                </a:solidFill>
                <a:latin typeface="Noto Sans CJK JP"/>
                <a:ea typeface="Noto Sans CJK JP"/>
                <a:cs typeface="Noto Sans CJK JP"/>
              </a:defRPr>
            </a:pPr>
            <a:r>
              <a:rPr sz="1875" b="0">
                <a:solidFill>
                  <a:srgbClr val="455965"/>
                </a:solidFill>
                <a:latin typeface="Noto Sans CJK JP"/>
                <a:ea typeface="Noto Sans CJK JP"/>
                <a:cs typeface="Noto Sans CJK JP"/>
              </a:rPr>
              <a:t>会場近くの宿を探す。</a:t>
            </a:r>
          </a:p>
        </p:txBody>
      </p:sp>
      <p:sp>
        <p:nvSpPr>
          <p:cNvPr id="11" name="条件に合う候補を整理。&#10;判断が必要な点を聞く。">
            <a:extLst xmlns:a="http://schemas.openxmlformats.org/drawingml/2006/main">
              <a:ext uri="{FF2B5EF4-FFF2-40B4-BE49-F238E27FC236}">
                <a16:creationId xmlns:a16="http://schemas.microsoft.com/office/drawing/2014/main" id="{9D3A869E-97B2-4185-9465-6D8F1F4E02BA}"/>
              </a:ext>
            </a:extLst>
          </p:cNvPr>
          <p:cNvSpPr>
            <a:spLocks xmlns:a="http://schemas.openxmlformats.org/drawingml/2006/main" noGrp="1"/>
          </p:cNvSpPr>
          <p:nvPr/>
        </p:nvSpPr>
        <p:spPr>
          <a:xfrm xmlns:a="http://schemas.openxmlformats.org/drawingml/2006/main">
            <a:off x="8486775" y="4505325"/>
            <a:ext cx="3000375"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1875" b="0">
                <a:solidFill>
                  <a:srgbClr val="455965"/>
                </a:solidFill>
                <a:latin typeface="Noto Sans CJK JP"/>
                <a:ea typeface="Noto Sans CJK JP"/>
                <a:cs typeface="Noto Sans CJK JP"/>
              </a:defRPr>
            </a:pPr>
            <a:r>
              <a:rPr sz="1875" b="0">
                <a:solidFill>
                  <a:srgbClr val="455965"/>
                </a:solidFill>
                <a:latin typeface="Noto Sans CJK JP"/>
                <a:ea typeface="Noto Sans CJK JP"/>
                <a:cs typeface="Noto Sans CJK JP"/>
              </a:rPr>
              <a:t>条件に合う候補を整理。</a:t>
            </a:r>
          </a:p>
          <a:p xmlns:a="http://schemas.openxmlformats.org/drawingml/2006/main">
            <a:pPr algn="l">
              <a:lnSpc>
                <a:spcPct val="116000"/>
              </a:lnSpc>
              <a:buNone/>
              <a:defRPr sz="1875" b="0">
                <a:solidFill>
                  <a:srgbClr val="455965"/>
                </a:solidFill>
                <a:latin typeface="Noto Sans CJK JP"/>
                <a:ea typeface="Noto Sans CJK JP"/>
                <a:cs typeface="Noto Sans CJK JP"/>
              </a:defRPr>
            </a:pPr>
            <a:r>
              <a:rPr sz="1875" b="0">
                <a:solidFill>
                  <a:srgbClr val="455965"/>
                </a:solidFill>
                <a:latin typeface="Noto Sans CJK JP"/>
                <a:ea typeface="Noto Sans CJK JP"/>
                <a:cs typeface="Noto Sans CJK JP"/>
              </a:rPr>
              <a:t>判断が必要な点を聞く。</a:t>
            </a:r>
          </a:p>
        </p:txBody>
      </p:sp>
      <p:sp>
        <p:nvSpPr>
          <p:cNvPr id="12" name="">
            <a:extLst xmlns:a="http://schemas.openxmlformats.org/drawingml/2006/main">
              <a:ext uri="{FF2B5EF4-FFF2-40B4-BE49-F238E27FC236}">
                <a16:creationId xmlns:a16="http://schemas.microsoft.com/office/drawing/2014/main" id="{BBD05CDE-A2B3-429E-877E-89ABC31FA2BE}"/>
              </a:ext>
            </a:extLst>
          </p:cNvPr>
          <p:cNvSpPr>
            <a:spLocks xmlns:a="http://schemas.openxmlformats.org/drawingml/2006/main" noGrp="1"/>
          </p:cNvSpPr>
          <p:nvPr/>
        </p:nvSpPr>
        <p:spPr>
          <a:xfrm xmlns:a="http://schemas.openxmlformats.org/drawingml/2006/main">
            <a:off x="647700" y="6305550"/>
            <a:ext cx="10896600" cy="0"/>
          </a:xfrm>
          <a:prstGeom xmlns:a="http://schemas.openxmlformats.org/drawingml/2006/main" prst="line">
            <a:avLst/>
          </a:prstGeom>
          <a:noFill xmlns:a="http://schemas.openxmlformats.org/drawingml/2006/main"/>
          <a:ln xmlns:a="http://schemas.openxmlformats.org/drawingml/2006/main" w="11430">
            <a:solidFill>
              <a:srgbClr val="CFD6D6"/>
            </a:solidFill>
            <a:prstDash val="solid"/>
          </a:ln>
        </p:spPr>
      </p:sp>
      <p:sp>
        <p:nvSpPr>
          <p:cNvPr id="13" name="公式に説明された方向性  ／  下段の出張手配は、使い方を示">
            <a:extLst xmlns:a="http://schemas.openxmlformats.org/drawingml/2006/main">
              <a:ext uri="{FF2B5EF4-FFF2-40B4-BE49-F238E27FC236}">
                <a16:creationId xmlns:a16="http://schemas.microsoft.com/office/drawing/2014/main" id="{FDAA1C7D-A298-4882-BE31-3F6CAFDE3530}"/>
              </a:ext>
            </a:extLst>
          </p:cNvPr>
          <p:cNvSpPr>
            <a:spLocks xmlns:a="http://schemas.openxmlformats.org/drawingml/2006/main" noGrp="1"/>
          </p:cNvSpPr>
          <p:nvPr/>
        </p:nvSpPr>
        <p:spPr>
          <a:xfrm xmlns:a="http://schemas.openxmlformats.org/drawingml/2006/main">
            <a:off x="647700" y="5905500"/>
            <a:ext cx="108966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1425" b="0">
                <a:solidFill>
                  <a:srgbClr val="455965"/>
                </a:solidFill>
                <a:latin typeface="Noto Sans CJK JP"/>
                <a:ea typeface="Noto Sans CJK JP"/>
                <a:cs typeface="Noto Sans CJK JP"/>
              </a:defRPr>
            </a:pPr>
            <a:r>
              <a:rPr sz="1425" b="0">
                <a:solidFill>
                  <a:srgbClr val="455965"/>
                </a:solidFill>
                <a:latin typeface="Noto Sans CJK JP"/>
                <a:ea typeface="Noto Sans CJK JP"/>
                <a:cs typeface="Noto Sans CJK JP"/>
              </a:rPr>
              <a:t>公式に説明された方向性  ／  下段の出張手配は、使い方を示す仮想例</a:t>
            </a:r>
          </a:p>
        </p:txBody>
      </p:sp>
      <p:sp>
        <p:nvSpPr>
          <p:cNvPr id="14" name="dots公式">
            <a:extLst xmlns:a="http://schemas.openxmlformats.org/drawingml/2006/main">
              <a:ext uri="{FF2B5EF4-FFF2-40B4-BE49-F238E27FC236}">
                <a16:creationId xmlns:a16="http://schemas.microsoft.com/office/drawing/2014/main" id="{6CF7EDFC-12D3-4809-8F44-D96CC429203F}"/>
              </a:ext>
            </a:extLst>
          </p:cNvPr>
          <p:cNvSpPr>
            <a:spLocks xmlns:a="http://schemas.openxmlformats.org/drawingml/2006/main" noGrp="1"/>
          </p:cNvSpPr>
          <p:nvPr/>
        </p:nvSpPr>
        <p:spPr>
          <a:xfrm xmlns:a="http://schemas.openxmlformats.org/drawingml/2006/main">
            <a:off x="647700" y="6448425"/>
            <a:ext cx="11906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1125" b="0">
                <a:solidFill>
                  <a:srgbClr val="455965"/>
                </a:solidFill>
                <a:latin typeface="Noto Sans CJK JP"/>
                <a:ea typeface="Noto Sans CJK JP"/>
                <a:cs typeface="Noto Sans CJK JP"/>
              </a:defRPr>
            </a:pPr>
            <a:r>
              <a:rPr sz="1125" b="0">
                <a:solidFill>
                  <a:srgbClr val="455965"/>
                </a:solidFill>
                <a:latin typeface="Noto Sans CJK JP"/>
                <a:ea typeface="Noto Sans CJK JP"/>
                <a:cs typeface="Noto Sans CJK JP"/>
                <a:hlinkClick xmlns:r="http://schemas.openxmlformats.org/officeDocument/2006/relationships" r:id="R51a731c413b24f66"/>
              </a:rPr>
              <a:t>dots公式</a:t>
            </a:r>
          </a:p>
        </p:txBody>
      </p:sp>
      <p:sp>
        <p:nvSpPr>
          <p:cNvPr id="15" name="Muse公式">
            <a:extLst xmlns:a="http://schemas.openxmlformats.org/drawingml/2006/main">
              <a:ext uri="{FF2B5EF4-FFF2-40B4-BE49-F238E27FC236}">
                <a16:creationId xmlns:a16="http://schemas.microsoft.com/office/drawing/2014/main" id="{2790B9CF-7734-4BA1-80AF-7E38E9C4231D}"/>
              </a:ext>
            </a:extLst>
          </p:cNvPr>
          <p:cNvSpPr>
            <a:spLocks xmlns:a="http://schemas.openxmlformats.org/drawingml/2006/main" noGrp="1"/>
          </p:cNvSpPr>
          <p:nvPr/>
        </p:nvSpPr>
        <p:spPr>
          <a:xfrm xmlns:a="http://schemas.openxmlformats.org/drawingml/2006/main">
            <a:off x="1990725" y="6448425"/>
            <a:ext cx="11906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1125" b="0">
                <a:solidFill>
                  <a:srgbClr val="455965"/>
                </a:solidFill>
                <a:latin typeface="Noto Sans CJK JP"/>
                <a:ea typeface="Noto Sans CJK JP"/>
                <a:cs typeface="Noto Sans CJK JP"/>
              </a:defRPr>
            </a:pPr>
            <a:r>
              <a:rPr sz="1125" b="0">
                <a:solidFill>
                  <a:srgbClr val="455965"/>
                </a:solidFill>
                <a:latin typeface="Noto Sans CJK JP"/>
                <a:ea typeface="Noto Sans CJK JP"/>
                <a:cs typeface="Noto Sans CJK JP"/>
                <a:hlinkClick xmlns:r="http://schemas.openxmlformats.org/officeDocument/2006/relationships" r:id="R3b38f7d11731423f"/>
              </a:rPr>
              <a:t>Muse公式</a:t>
            </a:r>
          </a:p>
        </p:txBody>
      </p:sp>
      <p:sp>
        <p:nvSpPr>
          <p:cNvPr id="16" name="07">
            <a:extLst xmlns:a="http://schemas.openxmlformats.org/drawingml/2006/main">
              <a:ext uri="{FF2B5EF4-FFF2-40B4-BE49-F238E27FC236}">
                <a16:creationId xmlns:a16="http://schemas.microsoft.com/office/drawing/2014/main" id="{B14AB1D2-BED7-4932-8280-9E5463568C12}"/>
              </a:ext>
            </a:extLst>
          </p:cNvPr>
          <p:cNvSpPr>
            <a:spLocks xmlns:a="http://schemas.openxmlformats.org/drawingml/2006/main" noGrp="1"/>
          </p:cNvSpPr>
          <p:nvPr/>
        </p:nvSpPr>
        <p:spPr>
          <a:xfrm xmlns:a="http://schemas.openxmlformats.org/drawingml/2006/main">
            <a:off x="11049000" y="6429375"/>
            <a:ext cx="4953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16000"/>
              </a:lnSpc>
              <a:buNone/>
              <a:defRPr sz="1200" b="0">
                <a:solidFill>
                  <a:srgbClr val="455965"/>
                </a:solidFill>
                <a:latin typeface="Noto Sans CJK JP"/>
                <a:ea typeface="Noto Sans CJK JP"/>
                <a:cs typeface="Noto Sans CJK JP"/>
              </a:defRPr>
            </a:pPr>
            <a:r>
              <a:rPr sz="1200" b="0">
                <a:solidFill>
                  <a:srgbClr val="455965"/>
                </a:solidFill>
                <a:latin typeface="Noto Sans CJK JP"/>
                <a:ea typeface="Noto Sans CJK JP"/>
                <a:cs typeface="Noto Sans CJK JP"/>
              </a:rPr>
              <a:t>07</a:t>
            </a:r>
          </a:p>
        </p:txBody>
      </p:sp>
    </p:spTree>
    <p:extLst>
      <p:ext uri="{BB962C8B-B14F-4D97-AF65-F5344CB8AC3E}">
        <p14:creationId xmlns:p14="http://schemas.microsoft.com/office/powerpoint/2010/main" val="766001133"/>
      </p:ext>
    </p:extLst>
  </p:cSld>
</p:sld>
</file>

<file path=ppt/slides/slide8.xml><?xml version="1.0" encoding="utf-8"?>
<p:sld xmlns:p="http://schemas.openxmlformats.org/presentationml/2006/main">
  <p:cSld>
    <p:bg>
      <p:bgPr>
        <a:solidFill xmlns:a="http://schemas.openxmlformats.org/drawingml/2006/main">
          <a:srgbClr val="F8F7F2"/>
        </a:solidFill>
      </p:bgPr>
    </p:bg>
    <p:spTree>
      <p:nvGrpSpPr>
        <p:cNvPr id="1" name=""/>
        <p:cNvGrpSpPr/>
        <p:nvPr/>
      </p:nvGrpSpPr>
      <p:grpSpPr>
        <a:xfrm xmlns:a="http://schemas.openxmlformats.org/drawingml/2006/main"/>
      </p:grpSpPr>
      <p:sp>
        <p:nvSpPr>
          <p:cNvPr id="15" name="02  パーソナルAI">
            <a:extLst xmlns:a="http://schemas.openxmlformats.org/drawingml/2006/main">
              <a:ext uri="{FF2B5EF4-FFF2-40B4-BE49-F238E27FC236}">
                <a16:creationId xmlns:a16="http://schemas.microsoft.com/office/drawing/2014/main" id="{757E4232-16AA-4FE9-A432-6335D0610575}"/>
              </a:ext>
            </a:extLst>
          </p:cNvPr>
          <p:cNvSpPr>
            <a:spLocks xmlns:a="http://schemas.openxmlformats.org/drawingml/2006/main" noGrp="1"/>
          </p:cNvSpPr>
          <p:nvPr/>
        </p:nvSpPr>
        <p:spPr>
          <a:xfrm xmlns:a="http://schemas.openxmlformats.org/drawingml/2006/main">
            <a:off x="647700" y="381000"/>
            <a:ext cx="108966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1500" b="1">
                <a:solidFill>
                  <a:srgbClr val="087D83"/>
                </a:solidFill>
                <a:latin typeface="Noto Sans CJK JP"/>
                <a:ea typeface="Noto Sans CJK JP"/>
                <a:cs typeface="Noto Sans CJK JP"/>
              </a:defRPr>
            </a:pPr>
            <a:r>
              <a:rPr sz="1500" b="1">
                <a:solidFill>
                  <a:srgbClr val="087D83"/>
                </a:solidFill>
                <a:latin typeface="Noto Sans CJK JP"/>
                <a:ea typeface="Noto Sans CJK JP"/>
                <a:cs typeface="Noto Sans CJK JP"/>
              </a:rPr>
              <a:t>02  パーソナルAI</a:t>
            </a:r>
          </a:p>
        </p:txBody>
      </p:sp>
      <p:sp>
        <p:nvSpPr>
          <p:cNvPr id="2" name="dotsとMeta Museは、専用環境で作業を続ける">
            <a:extLst xmlns:a="http://schemas.openxmlformats.org/drawingml/2006/main">
              <a:ext uri="{FF2B5EF4-FFF2-40B4-BE49-F238E27FC236}">
                <a16:creationId xmlns:a16="http://schemas.microsoft.com/office/drawing/2014/main" id="{B618E56C-0BDE-469C-97BC-B9AAF0A77E53}"/>
              </a:ext>
            </a:extLst>
          </p:cNvPr>
          <p:cNvSpPr>
            <a:spLocks xmlns:a="http://schemas.openxmlformats.org/drawingml/2006/main" noGrp="1"/>
          </p:cNvSpPr>
          <p:nvPr/>
        </p:nvSpPr>
        <p:spPr>
          <a:xfrm xmlns:a="http://schemas.openxmlformats.org/drawingml/2006/main">
            <a:off x="647700" y="819150"/>
            <a:ext cx="108966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3225" b="1">
                <a:solidFill>
                  <a:srgbClr val="112A3B"/>
                </a:solidFill>
                <a:latin typeface="Noto Sans CJK JP"/>
                <a:ea typeface="Noto Sans CJK JP"/>
                <a:cs typeface="Noto Sans CJK JP"/>
              </a:defRPr>
            </a:pPr>
            <a:r>
              <a:rPr sz="3225" b="1">
                <a:solidFill>
                  <a:srgbClr val="112A3B"/>
                </a:solidFill>
                <a:latin typeface="Noto Sans CJK JP"/>
                <a:ea typeface="Noto Sans CJK JP"/>
                <a:cs typeface="Noto Sans CJK JP"/>
              </a:rPr>
              <a:t>dotsとMeta Museは、専用環境で作業を続ける</a:t>
            </a:r>
          </a:p>
        </p:txBody>
      </p:sp>
      <p:sp>
        <p:nvSpPr>
          <p:cNvPr id="3" name="OpenAI dots">
            <a:extLst xmlns:a="http://schemas.openxmlformats.org/drawingml/2006/main">
              <a:ext uri="{FF2B5EF4-FFF2-40B4-BE49-F238E27FC236}">
                <a16:creationId xmlns:a16="http://schemas.microsoft.com/office/drawing/2014/main" id="{D3B1B259-202E-4F25-ACD4-342B1C144E4E}"/>
              </a:ext>
            </a:extLst>
          </p:cNvPr>
          <p:cNvSpPr>
            <a:spLocks xmlns:a="http://schemas.openxmlformats.org/drawingml/2006/main" noGrp="1"/>
          </p:cNvSpPr>
          <p:nvPr/>
        </p:nvSpPr>
        <p:spPr>
          <a:xfrm xmlns:a="http://schemas.openxmlformats.org/drawingml/2006/main">
            <a:off x="714375" y="2076450"/>
            <a:ext cx="4905375"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2925" b="1">
                <a:solidFill>
                  <a:srgbClr val="087D83"/>
                </a:solidFill>
                <a:latin typeface="Noto Sans CJK JP"/>
                <a:ea typeface="Noto Sans CJK JP"/>
                <a:cs typeface="Noto Sans CJK JP"/>
              </a:defRPr>
            </a:pPr>
            <a:r>
              <a:rPr sz="2925" b="1">
                <a:solidFill>
                  <a:srgbClr val="087D83"/>
                </a:solidFill>
                <a:latin typeface="Noto Sans CJK JP"/>
                <a:ea typeface="Noto Sans CJK JP"/>
                <a:cs typeface="Noto Sans CJK JP"/>
              </a:rPr>
              <a:t>OpenAI dots</a:t>
            </a:r>
          </a:p>
        </p:txBody>
      </p:sp>
      <p:sp>
        <p:nvSpPr>
          <p:cNvPr id="4" name="2026年9月29日発表">
            <a:extLst xmlns:a="http://schemas.openxmlformats.org/drawingml/2006/main">
              <a:ext uri="{FF2B5EF4-FFF2-40B4-BE49-F238E27FC236}">
                <a16:creationId xmlns:a16="http://schemas.microsoft.com/office/drawing/2014/main" id="{860547E4-C8D8-4A5E-BEF2-79BBC19E8E2D}"/>
              </a:ext>
            </a:extLst>
          </p:cNvPr>
          <p:cNvSpPr>
            <a:spLocks xmlns:a="http://schemas.openxmlformats.org/drawingml/2006/main" noGrp="1"/>
          </p:cNvSpPr>
          <p:nvPr/>
        </p:nvSpPr>
        <p:spPr>
          <a:xfrm xmlns:a="http://schemas.openxmlformats.org/drawingml/2006/main">
            <a:off x="714375" y="2695575"/>
            <a:ext cx="4905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1650" b="0">
                <a:solidFill>
                  <a:srgbClr val="455965"/>
                </a:solidFill>
                <a:latin typeface="Noto Sans CJK JP"/>
                <a:ea typeface="Noto Sans CJK JP"/>
                <a:cs typeface="Noto Sans CJK JP"/>
              </a:defRPr>
            </a:pPr>
            <a:r>
              <a:rPr sz="1650" b="0">
                <a:solidFill>
                  <a:srgbClr val="455965"/>
                </a:solidFill>
                <a:latin typeface="Noto Sans CJK JP"/>
                <a:ea typeface="Noto Sans CJK JP"/>
                <a:cs typeface="Noto Sans CJK JP"/>
              </a:rPr>
              <a:t>2026年9月29日発表</a:t>
            </a:r>
          </a:p>
        </p:txBody>
      </p:sp>
      <p:sp>
        <p:nvSpPr>
          <p:cNvPr id="5" name="専用のクラウドPCとブラウザを持つ。&#10;連携したアプリを使って">
            <a:extLst xmlns:a="http://schemas.openxmlformats.org/drawingml/2006/main">
              <a:ext uri="{FF2B5EF4-FFF2-40B4-BE49-F238E27FC236}">
                <a16:creationId xmlns:a16="http://schemas.microsoft.com/office/drawing/2014/main" id="{14D70843-D27C-4761-A0AB-F5E5A68CBE85}"/>
              </a:ext>
            </a:extLst>
          </p:cNvPr>
          <p:cNvSpPr>
            <a:spLocks xmlns:a="http://schemas.openxmlformats.org/drawingml/2006/main" noGrp="1"/>
          </p:cNvSpPr>
          <p:nvPr/>
        </p:nvSpPr>
        <p:spPr>
          <a:xfrm xmlns:a="http://schemas.openxmlformats.org/drawingml/2006/main">
            <a:off x="714375" y="3362325"/>
            <a:ext cx="4905375" cy="1924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1950" b="0">
                <a:solidFill>
                  <a:srgbClr val="455965"/>
                </a:solidFill>
                <a:latin typeface="Noto Sans CJK JP"/>
                <a:ea typeface="Noto Sans CJK JP"/>
                <a:cs typeface="Noto Sans CJK JP"/>
              </a:defRPr>
            </a:pPr>
            <a:r>
              <a:rPr sz="1950" b="0">
                <a:solidFill>
                  <a:srgbClr val="455965"/>
                </a:solidFill>
                <a:latin typeface="Noto Sans CJK JP"/>
                <a:ea typeface="Noto Sans CJK JP"/>
                <a:cs typeface="Noto Sans CJK JP"/>
              </a:rPr>
              <a:t>専用のクラウドPCとブラウザを持つ。</a:t>
            </a:r>
          </a:p>
          <a:p xmlns:a="http://schemas.openxmlformats.org/drawingml/2006/main">
            <a:pPr algn="l">
              <a:lnSpc>
                <a:spcPct val="116000"/>
              </a:lnSpc>
              <a:buNone/>
              <a:defRPr sz="1950" b="0">
                <a:solidFill>
                  <a:srgbClr val="455965"/>
                </a:solidFill>
                <a:latin typeface="Noto Sans CJK JP"/>
                <a:ea typeface="Noto Sans CJK JP"/>
                <a:cs typeface="Noto Sans CJK JP"/>
              </a:defRPr>
            </a:pPr>
            <a:r>
              <a:rPr sz="1950" b="0">
                <a:solidFill>
                  <a:srgbClr val="455965"/>
                </a:solidFill>
                <a:latin typeface="Noto Sans CJK JP"/>
                <a:ea typeface="Noto Sans CJK JP"/>
                <a:cs typeface="Noto Sans CJK JP"/>
              </a:rPr>
              <a:t>連携したアプリを使って作業を進め、</a:t>
            </a:r>
          </a:p>
          <a:p xmlns:a="http://schemas.openxmlformats.org/drawingml/2006/main">
            <a:pPr algn="l">
              <a:lnSpc>
                <a:spcPct val="116000"/>
              </a:lnSpc>
              <a:buNone/>
              <a:defRPr sz="1950" b="0">
                <a:solidFill>
                  <a:srgbClr val="455965"/>
                </a:solidFill>
                <a:latin typeface="Noto Sans CJK JP"/>
                <a:ea typeface="Noto Sans CJK JP"/>
                <a:cs typeface="Noto Sans CJK JP"/>
              </a:defRPr>
            </a:pPr>
            <a:r>
              <a:rPr sz="1950" b="0">
                <a:solidFill>
                  <a:srgbClr val="455965"/>
                </a:solidFill>
                <a:latin typeface="Noto Sans CJK JP"/>
                <a:ea typeface="Noto Sans CJK JP"/>
                <a:cs typeface="Noto Sans CJK JP"/>
              </a:rPr>
              <a:t>判断が必要になると本人に聞く。</a:t>
            </a:r>
          </a:p>
          <a:p xmlns:a="http://schemas.openxmlformats.org/drawingml/2006/main">
            <a:pPr algn="l">
              <a:lnSpc>
                <a:spcPct val="116000"/>
              </a:lnSpc>
              <a:buNone/>
              <a:defRPr sz="1950" b="0">
                <a:solidFill>
                  <a:srgbClr val="455965"/>
                </a:solidFill>
                <a:latin typeface="Noto Sans CJK JP"/>
                <a:ea typeface="Noto Sans CJK JP"/>
                <a:cs typeface="Noto Sans CJK JP"/>
              </a:defRPr>
            </a:pPr>
            <a:r>
              <a:rPr sz="1950" b="0">
                <a:solidFill>
                  <a:srgbClr val="455965"/>
                </a:solidFill>
                <a:latin typeface="Noto Sans CJK JP"/>
                <a:ea typeface="Noto Sans CJK JP"/>
                <a:cs typeface="Noto Sans CJK JP"/>
              </a:rPr>
              <a:t>会話間の関連する記憶も活用する。</a:t>
            </a:r>
          </a:p>
        </p:txBody>
      </p:sp>
      <p:sp>
        <p:nvSpPr>
          <p:cNvPr id="6" name="Meta Muse">
            <a:extLst xmlns:a="http://schemas.openxmlformats.org/drawingml/2006/main">
              <a:ext uri="{FF2B5EF4-FFF2-40B4-BE49-F238E27FC236}">
                <a16:creationId xmlns:a16="http://schemas.microsoft.com/office/drawing/2014/main" id="{285FC773-ADF2-4431-83F9-8F40DC2BD188}"/>
              </a:ext>
            </a:extLst>
          </p:cNvPr>
          <p:cNvSpPr>
            <a:spLocks xmlns:a="http://schemas.openxmlformats.org/drawingml/2006/main" noGrp="1"/>
          </p:cNvSpPr>
          <p:nvPr/>
        </p:nvSpPr>
        <p:spPr>
          <a:xfrm xmlns:a="http://schemas.openxmlformats.org/drawingml/2006/main">
            <a:off x="6734175" y="2076450"/>
            <a:ext cx="4762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2925" b="1">
                <a:solidFill>
                  <a:srgbClr val="112A3B"/>
                </a:solidFill>
                <a:latin typeface="Noto Sans CJK JP"/>
                <a:ea typeface="Noto Sans CJK JP"/>
                <a:cs typeface="Noto Sans CJK JP"/>
              </a:defRPr>
            </a:pPr>
            <a:r>
              <a:rPr sz="2925" b="1">
                <a:solidFill>
                  <a:srgbClr val="112A3B"/>
                </a:solidFill>
                <a:latin typeface="Noto Sans CJK JP"/>
                <a:ea typeface="Noto Sans CJK JP"/>
                <a:cs typeface="Noto Sans CJK JP"/>
              </a:rPr>
              <a:t>Meta Muse</a:t>
            </a:r>
          </a:p>
        </p:txBody>
      </p:sp>
      <p:sp>
        <p:nvSpPr>
          <p:cNvPr id="7" name="2026年9月8日発表">
            <a:extLst xmlns:a="http://schemas.openxmlformats.org/drawingml/2006/main">
              <a:ext uri="{FF2B5EF4-FFF2-40B4-BE49-F238E27FC236}">
                <a16:creationId xmlns:a16="http://schemas.microsoft.com/office/drawing/2014/main" id="{4AB94EDC-5CCA-4F51-85FF-0A41030830D1}"/>
              </a:ext>
            </a:extLst>
          </p:cNvPr>
          <p:cNvSpPr>
            <a:spLocks xmlns:a="http://schemas.openxmlformats.org/drawingml/2006/main" noGrp="1"/>
          </p:cNvSpPr>
          <p:nvPr/>
        </p:nvSpPr>
        <p:spPr>
          <a:xfrm xmlns:a="http://schemas.openxmlformats.org/drawingml/2006/main">
            <a:off x="6734175" y="2695575"/>
            <a:ext cx="4762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1650" b="0">
                <a:solidFill>
                  <a:srgbClr val="455965"/>
                </a:solidFill>
                <a:latin typeface="Noto Sans CJK JP"/>
                <a:ea typeface="Noto Sans CJK JP"/>
                <a:cs typeface="Noto Sans CJK JP"/>
              </a:defRPr>
            </a:pPr>
            <a:r>
              <a:rPr sz="1650" b="0">
                <a:solidFill>
                  <a:srgbClr val="455965"/>
                </a:solidFill>
                <a:latin typeface="Noto Sans CJK JP"/>
                <a:ea typeface="Noto Sans CJK JP"/>
                <a:cs typeface="Noto Sans CJK JP"/>
              </a:rPr>
              <a:t>2026年9月8日発表</a:t>
            </a:r>
          </a:p>
        </p:txBody>
      </p:sp>
      <p:sp>
        <p:nvSpPr>
          <p:cNvPr id="8" name="専用のクラウド環境とブラウザを持つ。&#10;アプリを閉じた後も仕事">
            <a:extLst xmlns:a="http://schemas.openxmlformats.org/drawingml/2006/main">
              <a:ext uri="{FF2B5EF4-FFF2-40B4-BE49-F238E27FC236}">
                <a16:creationId xmlns:a16="http://schemas.microsoft.com/office/drawing/2014/main" id="{D82A22DA-3271-4614-8849-1458597BF44B}"/>
              </a:ext>
            </a:extLst>
          </p:cNvPr>
          <p:cNvSpPr>
            <a:spLocks xmlns:a="http://schemas.openxmlformats.org/drawingml/2006/main" noGrp="1"/>
          </p:cNvSpPr>
          <p:nvPr/>
        </p:nvSpPr>
        <p:spPr>
          <a:xfrm xmlns:a="http://schemas.openxmlformats.org/drawingml/2006/main">
            <a:off x="6734175" y="3362325"/>
            <a:ext cx="4762500" cy="1924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1950" b="0">
                <a:solidFill>
                  <a:srgbClr val="455965"/>
                </a:solidFill>
                <a:latin typeface="Noto Sans CJK JP"/>
                <a:ea typeface="Noto Sans CJK JP"/>
                <a:cs typeface="Noto Sans CJK JP"/>
              </a:defRPr>
            </a:pPr>
            <a:r>
              <a:rPr sz="1950" b="0">
                <a:solidFill>
                  <a:srgbClr val="455965"/>
                </a:solidFill>
                <a:latin typeface="Noto Sans CJK JP"/>
                <a:ea typeface="Noto Sans CJK JP"/>
                <a:cs typeface="Noto Sans CJK JP"/>
              </a:rPr>
              <a:t>専用のクラウド環境とブラウザを持つ。</a:t>
            </a:r>
          </a:p>
          <a:p xmlns:a="http://schemas.openxmlformats.org/drawingml/2006/main">
            <a:pPr algn="l">
              <a:lnSpc>
                <a:spcPct val="116000"/>
              </a:lnSpc>
              <a:buNone/>
              <a:defRPr sz="1950" b="0">
                <a:solidFill>
                  <a:srgbClr val="455965"/>
                </a:solidFill>
                <a:latin typeface="Noto Sans CJK JP"/>
                <a:ea typeface="Noto Sans CJK JP"/>
                <a:cs typeface="Noto Sans CJK JP"/>
              </a:defRPr>
            </a:pPr>
            <a:r>
              <a:rPr sz="1950" b="0">
                <a:solidFill>
                  <a:srgbClr val="455965"/>
                </a:solidFill>
                <a:latin typeface="Noto Sans CJK JP"/>
                <a:ea typeface="Noto Sans CJK JP"/>
                <a:cs typeface="Noto Sans CJK JP"/>
              </a:rPr>
              <a:t>アプリを閉じた後も仕事を続ける。</a:t>
            </a:r>
          </a:p>
          <a:p xmlns:a="http://schemas.openxmlformats.org/drawingml/2006/main">
            <a:pPr algn="l">
              <a:lnSpc>
                <a:spcPct val="116000"/>
              </a:lnSpc>
              <a:buNone/>
              <a:defRPr sz="1950" b="0">
                <a:solidFill>
                  <a:srgbClr val="455965"/>
                </a:solidFill>
                <a:latin typeface="Noto Sans CJK JP"/>
                <a:ea typeface="Noto Sans CJK JP"/>
                <a:cs typeface="Noto Sans CJK JP"/>
              </a:defRPr>
            </a:pPr>
            <a:r>
              <a:rPr sz="1950" b="0">
                <a:solidFill>
                  <a:srgbClr val="455965"/>
                </a:solidFill>
                <a:latin typeface="Noto Sans CJK JP"/>
                <a:ea typeface="Noto Sans CJK JP"/>
                <a:cs typeface="Noto Sans CJK JP"/>
              </a:rPr>
              <a:t>好みを覚え、購入やメール送信の前に</a:t>
            </a:r>
          </a:p>
          <a:p xmlns:a="http://schemas.openxmlformats.org/drawingml/2006/main">
            <a:pPr algn="l">
              <a:lnSpc>
                <a:spcPct val="116000"/>
              </a:lnSpc>
              <a:buNone/>
              <a:defRPr sz="1950" b="0">
                <a:solidFill>
                  <a:srgbClr val="455965"/>
                </a:solidFill>
                <a:latin typeface="Noto Sans CJK JP"/>
                <a:ea typeface="Noto Sans CJK JP"/>
                <a:cs typeface="Noto Sans CJK JP"/>
              </a:defRPr>
            </a:pPr>
            <a:r>
              <a:rPr sz="1950" b="0">
                <a:solidFill>
                  <a:srgbClr val="455965"/>
                </a:solidFill>
                <a:latin typeface="Noto Sans CJK JP"/>
                <a:ea typeface="Noto Sans CJK JP"/>
                <a:cs typeface="Noto Sans CJK JP"/>
              </a:rPr>
              <a:t>本人の承認を求める設計。</a:t>
            </a:r>
          </a:p>
        </p:txBody>
      </p:sp>
      <p:sp>
        <p:nvSpPr>
          <p:cNvPr id="9" name="">
            <a:extLst xmlns:a="http://schemas.openxmlformats.org/drawingml/2006/main">
              <a:ext uri="{FF2B5EF4-FFF2-40B4-BE49-F238E27FC236}">
                <a16:creationId xmlns:a16="http://schemas.microsoft.com/office/drawing/2014/main" id="{F053D60F-8CD4-4A28-81F9-7481CB0BCEF2}"/>
              </a:ext>
            </a:extLst>
          </p:cNvPr>
          <p:cNvSpPr>
            <a:spLocks xmlns:a="http://schemas.openxmlformats.org/drawingml/2006/main" noGrp="1"/>
          </p:cNvSpPr>
          <p:nvPr/>
        </p:nvSpPr>
        <p:spPr>
          <a:xfrm xmlns:a="http://schemas.openxmlformats.org/drawingml/2006/main">
            <a:off x="647700" y="6305550"/>
            <a:ext cx="10896600" cy="0"/>
          </a:xfrm>
          <a:prstGeom xmlns:a="http://schemas.openxmlformats.org/drawingml/2006/main" prst="line">
            <a:avLst/>
          </a:prstGeom>
          <a:noFill xmlns:a="http://schemas.openxmlformats.org/drawingml/2006/main"/>
          <a:ln xmlns:a="http://schemas.openxmlformats.org/drawingml/2006/main" w="11430">
            <a:solidFill>
              <a:srgbClr val="CFD6D6"/>
            </a:solidFill>
            <a:prstDash val="solid"/>
          </a:ln>
        </p:spPr>
      </p:sp>
      <p:sp>
        <p:nvSpPr>
          <p:cNvPr id="10" name="各社の公表内容  ／  クラウド環境＝インターネット上にある">
            <a:extLst xmlns:a="http://schemas.openxmlformats.org/drawingml/2006/main">
              <a:ext uri="{FF2B5EF4-FFF2-40B4-BE49-F238E27FC236}">
                <a16:creationId xmlns:a16="http://schemas.microsoft.com/office/drawing/2014/main" id="{DBBAC35C-0FD6-493B-91B4-C1CCCCCD5959}"/>
              </a:ext>
            </a:extLst>
          </p:cNvPr>
          <p:cNvSpPr>
            <a:spLocks xmlns:a="http://schemas.openxmlformats.org/drawingml/2006/main" noGrp="1"/>
          </p:cNvSpPr>
          <p:nvPr/>
        </p:nvSpPr>
        <p:spPr>
          <a:xfrm xmlns:a="http://schemas.openxmlformats.org/drawingml/2006/main">
            <a:off x="647700" y="5905500"/>
            <a:ext cx="108966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1425" b="0">
                <a:solidFill>
                  <a:srgbClr val="455965"/>
                </a:solidFill>
                <a:latin typeface="Noto Sans CJK JP"/>
                <a:ea typeface="Noto Sans CJK JP"/>
                <a:cs typeface="Noto Sans CJK JP"/>
              </a:defRPr>
            </a:pPr>
            <a:r>
              <a:rPr sz="1425" b="0">
                <a:solidFill>
                  <a:srgbClr val="455965"/>
                </a:solidFill>
                <a:latin typeface="Noto Sans CJK JP"/>
                <a:ea typeface="Noto Sans CJK JP"/>
                <a:cs typeface="Noto Sans CJK JP"/>
              </a:rPr>
              <a:t>各社の公表内容  ／  クラウド環境＝インターネット上にある作業用コンピュータ</a:t>
            </a:r>
          </a:p>
        </p:txBody>
      </p:sp>
      <p:sp>
        <p:nvSpPr>
          <p:cNvPr id="11" name="dots公式発表">
            <a:extLst xmlns:a="http://schemas.openxmlformats.org/drawingml/2006/main">
              <a:ext uri="{FF2B5EF4-FFF2-40B4-BE49-F238E27FC236}">
                <a16:creationId xmlns:a16="http://schemas.microsoft.com/office/drawing/2014/main" id="{D4B7B469-A1A8-4928-85C4-060C23384E29}"/>
              </a:ext>
            </a:extLst>
          </p:cNvPr>
          <p:cNvSpPr>
            <a:spLocks xmlns:a="http://schemas.openxmlformats.org/drawingml/2006/main" noGrp="1"/>
          </p:cNvSpPr>
          <p:nvPr/>
        </p:nvSpPr>
        <p:spPr>
          <a:xfrm xmlns:a="http://schemas.openxmlformats.org/drawingml/2006/main">
            <a:off x="647700" y="6448425"/>
            <a:ext cx="14573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1125" b="0">
                <a:solidFill>
                  <a:srgbClr val="455965"/>
                </a:solidFill>
                <a:latin typeface="Noto Sans CJK JP"/>
                <a:ea typeface="Noto Sans CJK JP"/>
                <a:cs typeface="Noto Sans CJK JP"/>
              </a:defRPr>
            </a:pPr>
            <a:r>
              <a:rPr sz="1125" b="0">
                <a:solidFill>
                  <a:srgbClr val="455965"/>
                </a:solidFill>
                <a:latin typeface="Noto Sans CJK JP"/>
                <a:ea typeface="Noto Sans CJK JP"/>
                <a:cs typeface="Noto Sans CJK JP"/>
                <a:hlinkClick xmlns:r="http://schemas.openxmlformats.org/officeDocument/2006/relationships" r:id="R930343f4e9a245f6"/>
              </a:rPr>
              <a:t>dots公式発表</a:t>
            </a:r>
          </a:p>
        </p:txBody>
      </p:sp>
      <p:sp>
        <p:nvSpPr>
          <p:cNvPr id="12" name="Muse公式発表">
            <a:extLst xmlns:a="http://schemas.openxmlformats.org/drawingml/2006/main">
              <a:ext uri="{FF2B5EF4-FFF2-40B4-BE49-F238E27FC236}">
                <a16:creationId xmlns:a16="http://schemas.microsoft.com/office/drawing/2014/main" id="{813C6CD9-6239-472C-B941-5B33DE1D7148}"/>
              </a:ext>
            </a:extLst>
          </p:cNvPr>
          <p:cNvSpPr>
            <a:spLocks xmlns:a="http://schemas.openxmlformats.org/drawingml/2006/main" noGrp="1"/>
          </p:cNvSpPr>
          <p:nvPr/>
        </p:nvSpPr>
        <p:spPr>
          <a:xfrm xmlns:a="http://schemas.openxmlformats.org/drawingml/2006/main">
            <a:off x="2257425" y="6448425"/>
            <a:ext cx="14573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1125" b="0">
                <a:solidFill>
                  <a:srgbClr val="455965"/>
                </a:solidFill>
                <a:latin typeface="Noto Sans CJK JP"/>
                <a:ea typeface="Noto Sans CJK JP"/>
                <a:cs typeface="Noto Sans CJK JP"/>
              </a:defRPr>
            </a:pPr>
            <a:r>
              <a:rPr sz="1125" b="0">
                <a:solidFill>
                  <a:srgbClr val="455965"/>
                </a:solidFill>
                <a:latin typeface="Noto Sans CJK JP"/>
                <a:ea typeface="Noto Sans CJK JP"/>
                <a:cs typeface="Noto Sans CJK JP"/>
                <a:hlinkClick xmlns:r="http://schemas.openxmlformats.org/officeDocument/2006/relationships" r:id="R8eeacf42508e4d8a"/>
              </a:rPr>
              <a:t>Muse公式発表</a:t>
            </a:r>
          </a:p>
        </p:txBody>
      </p:sp>
      <p:sp>
        <p:nvSpPr>
          <p:cNvPr id="13" name="dots利用ガイド">
            <a:extLst xmlns:a="http://schemas.openxmlformats.org/drawingml/2006/main">
              <a:ext uri="{FF2B5EF4-FFF2-40B4-BE49-F238E27FC236}">
                <a16:creationId xmlns:a16="http://schemas.microsoft.com/office/drawing/2014/main" id="{9FF01375-1D18-4B68-A893-5B2E04A72334}"/>
              </a:ext>
            </a:extLst>
          </p:cNvPr>
          <p:cNvSpPr>
            <a:spLocks xmlns:a="http://schemas.openxmlformats.org/drawingml/2006/main" noGrp="1"/>
          </p:cNvSpPr>
          <p:nvPr/>
        </p:nvSpPr>
        <p:spPr>
          <a:xfrm xmlns:a="http://schemas.openxmlformats.org/drawingml/2006/main">
            <a:off x="3867150" y="6448425"/>
            <a:ext cx="1666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1125" b="0">
                <a:solidFill>
                  <a:srgbClr val="455965"/>
                </a:solidFill>
                <a:latin typeface="Noto Sans CJK JP"/>
                <a:ea typeface="Noto Sans CJK JP"/>
                <a:cs typeface="Noto Sans CJK JP"/>
              </a:defRPr>
            </a:pPr>
            <a:r>
              <a:rPr sz="1125" b="0">
                <a:solidFill>
                  <a:srgbClr val="455965"/>
                </a:solidFill>
                <a:latin typeface="Noto Sans CJK JP"/>
                <a:ea typeface="Noto Sans CJK JP"/>
                <a:cs typeface="Noto Sans CJK JP"/>
                <a:hlinkClick xmlns:r="http://schemas.openxmlformats.org/officeDocument/2006/relationships" r:id="R1ba8e2cc17764edd"/>
              </a:rPr>
              <a:t>dots利用ガイド</a:t>
            </a:r>
          </a:p>
        </p:txBody>
      </p:sp>
      <p:sp>
        <p:nvSpPr>
          <p:cNvPr id="14" name="08">
            <a:extLst xmlns:a="http://schemas.openxmlformats.org/drawingml/2006/main">
              <a:ext uri="{FF2B5EF4-FFF2-40B4-BE49-F238E27FC236}">
                <a16:creationId xmlns:a16="http://schemas.microsoft.com/office/drawing/2014/main" id="{B18B94A0-D570-41A0-9FEE-452FCCE50E0F}"/>
              </a:ext>
            </a:extLst>
          </p:cNvPr>
          <p:cNvSpPr>
            <a:spLocks xmlns:a="http://schemas.openxmlformats.org/drawingml/2006/main" noGrp="1"/>
          </p:cNvSpPr>
          <p:nvPr/>
        </p:nvSpPr>
        <p:spPr>
          <a:xfrm xmlns:a="http://schemas.openxmlformats.org/drawingml/2006/main">
            <a:off x="11049000" y="6429375"/>
            <a:ext cx="4953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16000"/>
              </a:lnSpc>
              <a:buNone/>
              <a:defRPr sz="1200" b="0">
                <a:solidFill>
                  <a:srgbClr val="455965"/>
                </a:solidFill>
                <a:latin typeface="Noto Sans CJK JP"/>
                <a:ea typeface="Noto Sans CJK JP"/>
                <a:cs typeface="Noto Sans CJK JP"/>
              </a:defRPr>
            </a:pPr>
            <a:r>
              <a:rPr sz="1200" b="0">
                <a:solidFill>
                  <a:srgbClr val="455965"/>
                </a:solidFill>
                <a:latin typeface="Noto Sans CJK JP"/>
                <a:ea typeface="Noto Sans CJK JP"/>
                <a:cs typeface="Noto Sans CJK JP"/>
              </a:rPr>
              <a:t>08</a:t>
            </a:r>
          </a:p>
        </p:txBody>
      </p:sp>
    </p:spTree>
    <p:extLst>
      <p:ext uri="{BB962C8B-B14F-4D97-AF65-F5344CB8AC3E}">
        <p14:creationId xmlns:p14="http://schemas.microsoft.com/office/powerpoint/2010/main" val="878184847"/>
      </p:ext>
    </p:extLst>
  </p:cSld>
</p:sld>
</file>

<file path=ppt/slides/slide9.xml><?xml version="1.0" encoding="utf-8"?>
<p:sld xmlns:p="http://schemas.openxmlformats.org/presentationml/2006/main">
  <p:cSld>
    <p:bg>
      <p:bgPr>
        <a:solidFill xmlns:a="http://schemas.openxmlformats.org/drawingml/2006/main">
          <a:srgbClr val="F8F7F2"/>
        </a:solidFill>
      </p:bgPr>
    </p:bg>
    <p:spTree>
      <p:nvGrpSpPr>
        <p:cNvPr id="1" name=""/>
        <p:cNvGrpSpPr/>
        <p:nvPr/>
      </p:nvGrpSpPr>
      <p:grpSpPr>
        <a:xfrm xmlns:a="http://schemas.openxmlformats.org/drawingml/2006/main"/>
      </p:grpSpPr>
      <p:sp>
        <p:nvSpPr>
          <p:cNvPr id="15" name="02  パーソナルAI  /  普及の壁 1">
            <a:extLst xmlns:a="http://schemas.openxmlformats.org/drawingml/2006/main">
              <a:ext uri="{FF2B5EF4-FFF2-40B4-BE49-F238E27FC236}">
                <a16:creationId xmlns:a16="http://schemas.microsoft.com/office/drawing/2014/main" id="{8FD5011F-6790-4D4C-BC7F-A8FEF3D1E170}"/>
              </a:ext>
            </a:extLst>
          </p:cNvPr>
          <p:cNvSpPr>
            <a:spLocks xmlns:a="http://schemas.openxmlformats.org/drawingml/2006/main" noGrp="1"/>
          </p:cNvSpPr>
          <p:nvPr/>
        </p:nvSpPr>
        <p:spPr>
          <a:xfrm xmlns:a="http://schemas.openxmlformats.org/drawingml/2006/main">
            <a:off x="647700" y="381000"/>
            <a:ext cx="108966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1500" b="1">
                <a:solidFill>
                  <a:srgbClr val="087D83"/>
                </a:solidFill>
                <a:latin typeface="Noto Sans CJK JP"/>
                <a:ea typeface="Noto Sans CJK JP"/>
                <a:cs typeface="Noto Sans CJK JP"/>
              </a:defRPr>
            </a:pPr>
            <a:r>
              <a:rPr sz="1500" b="1">
                <a:solidFill>
                  <a:srgbClr val="087D83"/>
                </a:solidFill>
                <a:latin typeface="Noto Sans CJK JP"/>
                <a:ea typeface="Noto Sans CJK JP"/>
                <a:cs typeface="Noto Sans CJK JP"/>
              </a:rPr>
              <a:t>02  パーソナルAI  /  普及の壁 1</a:t>
            </a:r>
          </a:p>
        </p:txBody>
      </p:sp>
      <p:sp>
        <p:nvSpPr>
          <p:cNvPr id="2" name="似たサービスの同時登場で、利用が分散する可能性">
            <a:extLst xmlns:a="http://schemas.openxmlformats.org/drawingml/2006/main">
              <a:ext uri="{FF2B5EF4-FFF2-40B4-BE49-F238E27FC236}">
                <a16:creationId xmlns:a16="http://schemas.microsoft.com/office/drawing/2014/main" id="{22355481-70DA-4E05-8434-8AE0473D50EB}"/>
              </a:ext>
            </a:extLst>
          </p:cNvPr>
          <p:cNvSpPr>
            <a:spLocks xmlns:a="http://schemas.openxmlformats.org/drawingml/2006/main" noGrp="1"/>
          </p:cNvSpPr>
          <p:nvPr/>
        </p:nvSpPr>
        <p:spPr>
          <a:xfrm xmlns:a="http://schemas.openxmlformats.org/drawingml/2006/main">
            <a:off x="647700" y="819150"/>
            <a:ext cx="108966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3225" b="1">
                <a:solidFill>
                  <a:srgbClr val="112A3B"/>
                </a:solidFill>
                <a:latin typeface="Noto Sans CJK JP"/>
                <a:ea typeface="Noto Sans CJK JP"/>
                <a:cs typeface="Noto Sans CJK JP"/>
              </a:defRPr>
            </a:pPr>
            <a:r>
              <a:rPr sz="3225" b="1">
                <a:solidFill>
                  <a:srgbClr val="112A3B"/>
                </a:solidFill>
                <a:latin typeface="Noto Sans CJK JP"/>
                <a:ea typeface="Noto Sans CJK JP"/>
                <a:cs typeface="Noto Sans CJK JP"/>
              </a:rPr>
              <a:t>似たサービスの同時登場で、利用が分散する可能性</a:t>
            </a:r>
          </a:p>
        </p:txBody>
      </p:sp>
      <p:sp>
        <p:nvSpPr>
          <p:cNvPr id="3" name="確認できる事実：Meta Museとdotsは同じ月に登場">
            <a:extLst xmlns:a="http://schemas.openxmlformats.org/drawingml/2006/main">
              <a:ext uri="{FF2B5EF4-FFF2-40B4-BE49-F238E27FC236}">
                <a16:creationId xmlns:a16="http://schemas.microsoft.com/office/drawing/2014/main" id="{D689210E-A71C-4491-9488-7C06A185B87C}"/>
              </a:ext>
            </a:extLst>
          </p:cNvPr>
          <p:cNvSpPr>
            <a:spLocks xmlns:a="http://schemas.openxmlformats.org/drawingml/2006/main" noGrp="1"/>
          </p:cNvSpPr>
          <p:nvPr/>
        </p:nvSpPr>
        <p:spPr>
          <a:xfrm xmlns:a="http://schemas.openxmlformats.org/drawingml/2006/main">
            <a:off x="714375" y="2095500"/>
            <a:ext cx="1076325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2100" b="1">
                <a:solidFill>
                  <a:srgbClr val="112A3B"/>
                </a:solidFill>
                <a:latin typeface="Noto Sans CJK JP"/>
                <a:ea typeface="Noto Sans CJK JP"/>
                <a:cs typeface="Noto Sans CJK JP"/>
              </a:defRPr>
            </a:pPr>
            <a:r>
              <a:rPr sz="2100" b="1">
                <a:solidFill>
                  <a:srgbClr val="112A3B"/>
                </a:solidFill>
                <a:latin typeface="Noto Sans CJK JP"/>
                <a:ea typeface="Noto Sans CJK JP"/>
                <a:cs typeface="Noto Sans CJK JP"/>
              </a:rPr>
              <a:t>確認できる事実：Meta Museとdotsは同じ月に登場</a:t>
            </a:r>
          </a:p>
        </p:txBody>
      </p:sp>
      <p:sp>
        <p:nvSpPr>
          <p:cNvPr id="4" name="">
            <a:extLst xmlns:a="http://schemas.openxmlformats.org/drawingml/2006/main">
              <a:ext uri="{FF2B5EF4-FFF2-40B4-BE49-F238E27FC236}">
                <a16:creationId xmlns:a16="http://schemas.microsoft.com/office/drawing/2014/main" id="{7448E4D8-074A-457F-A788-4DE5F668121F}"/>
              </a:ext>
            </a:extLst>
          </p:cNvPr>
          <p:cNvSpPr>
            <a:spLocks xmlns:a="http://schemas.openxmlformats.org/drawingml/2006/main" noGrp="1"/>
          </p:cNvSpPr>
          <p:nvPr/>
        </p:nvSpPr>
        <p:spPr>
          <a:xfrm xmlns:a="http://schemas.openxmlformats.org/drawingml/2006/main">
            <a:off x="714375" y="2952750"/>
            <a:ext cx="4286250" cy="781050"/>
          </a:xfrm>
          <a:prstGeom xmlns:a="http://schemas.openxmlformats.org/drawingml/2006/main" prst="rect">
            <a:avLst/>
          </a:prstGeom>
          <a:solidFill xmlns:a="http://schemas.openxmlformats.org/drawingml/2006/main">
            <a:srgbClr val="E7F0EC"/>
          </a:solidFill>
          <a:ln xmlns:a="http://schemas.openxmlformats.org/drawingml/2006/main" w="0">
            <a:noFill/>
          </a:ln>
        </p:spPr>
        <p:txBody>
          <a:bodyPr xmlns:a="http://schemas.openxmlformats.org/drawingml/2006/main" lIns="114300" tIns="76200" rIns="114300" bIns="76200" anchor="ctr">
            <a:noAutofit/>
          </a:bodyPr>
          <a:lstStyle xmlns:a="http://schemas.openxmlformats.org/drawingml/2006/main"/>
          <a:p xmlns:a="http://schemas.openxmlformats.org/drawingml/2006/main">
            <a:pPr algn="ctr">
              <a:defRPr sz="2025" b="1">
                <a:solidFill>
                  <a:srgbClr val="112A3B"/>
                </a:solidFill>
                <a:latin typeface="Noto Sans CJK JP"/>
                <a:ea typeface="Noto Sans CJK JP"/>
                <a:cs typeface="Noto Sans CJK JP"/>
              </a:defRPr>
            </a:pPr>
            <a:r>
              <a:rPr sz="2025" b="1">
                <a:solidFill>
                  <a:srgbClr val="112A3B"/>
                </a:solidFill>
                <a:latin typeface="Noto Sans CJK JP"/>
                <a:ea typeface="Noto Sans CJK JP"/>
                <a:cs typeface="Noto Sans CJK JP"/>
              </a:rPr>
              <a:t>9月8日  Meta Muse</a:t>
            </a:r>
          </a:p>
        </p:txBody>
      </p:sp>
      <p:sp>
        <p:nvSpPr>
          <p:cNvPr id="5" name="">
            <a:extLst xmlns:a="http://schemas.openxmlformats.org/drawingml/2006/main">
              <a:ext uri="{FF2B5EF4-FFF2-40B4-BE49-F238E27FC236}">
                <a16:creationId xmlns:a16="http://schemas.microsoft.com/office/drawing/2014/main" id="{D3CEE23D-D4B7-4E60-99D8-C6E32D9533D2}"/>
              </a:ext>
            </a:extLst>
          </p:cNvPr>
          <p:cNvSpPr>
            <a:spLocks xmlns:a="http://schemas.openxmlformats.org/drawingml/2006/main" noGrp="1"/>
          </p:cNvSpPr>
          <p:nvPr/>
        </p:nvSpPr>
        <p:spPr>
          <a:xfrm xmlns:a="http://schemas.openxmlformats.org/drawingml/2006/main">
            <a:off x="7191375" y="2952750"/>
            <a:ext cx="4286250" cy="781050"/>
          </a:xfrm>
          <a:prstGeom xmlns:a="http://schemas.openxmlformats.org/drawingml/2006/main" prst="rect">
            <a:avLst/>
          </a:prstGeom>
          <a:solidFill xmlns:a="http://schemas.openxmlformats.org/drawingml/2006/main">
            <a:srgbClr val="E7F0EC"/>
          </a:solidFill>
          <a:ln xmlns:a="http://schemas.openxmlformats.org/drawingml/2006/main" w="0">
            <a:noFill/>
          </a:ln>
        </p:spPr>
        <p:txBody>
          <a:bodyPr xmlns:a="http://schemas.openxmlformats.org/drawingml/2006/main" lIns="114300" tIns="76200" rIns="114300" bIns="76200" anchor="ctr">
            <a:noAutofit/>
          </a:bodyPr>
          <a:lstStyle xmlns:a="http://schemas.openxmlformats.org/drawingml/2006/main"/>
          <a:p xmlns:a="http://schemas.openxmlformats.org/drawingml/2006/main">
            <a:pPr algn="ctr">
              <a:defRPr sz="2025" b="1">
                <a:solidFill>
                  <a:srgbClr val="112A3B"/>
                </a:solidFill>
                <a:latin typeface="Noto Sans CJK JP"/>
                <a:ea typeface="Noto Sans CJK JP"/>
                <a:cs typeface="Noto Sans CJK JP"/>
              </a:defRPr>
            </a:pPr>
            <a:r>
              <a:rPr sz="2025" b="1">
                <a:solidFill>
                  <a:srgbClr val="112A3B"/>
                </a:solidFill>
                <a:latin typeface="Noto Sans CJK JP"/>
                <a:ea typeface="Noto Sans CJK JP"/>
                <a:cs typeface="Noto Sans CJK JP"/>
              </a:rPr>
              <a:t>9月29日  dots</a:t>
            </a:r>
          </a:p>
        </p:txBody>
      </p:sp>
      <p:cxnSp>
        <p:nvCxnSpPr>
          <p:cNvPr id="20" name=""/>
          <p:cNvCxnSpPr>
            <a:stCxn xmlns:a="http://schemas.openxmlformats.org/drawingml/2006/main" id="4" idx="3"/>
            <a:endCxn xmlns:a="http://schemas.openxmlformats.org/drawingml/2006/main" id="5" idx="1"/>
          </p:cNvCxnSpPr>
          <p:nvPr/>
        </p:nvCxnSpPr>
        <p:spPr>
          <a:xfrm xmlns:a="http://schemas.openxmlformats.org/drawingml/2006/main">
            <a:off x="5000625" y="3343275"/>
            <a:ext cx="2190750" cy="0"/>
          </a:xfrm>
          <a:prstGeom xmlns:a="http://schemas.openxmlformats.org/drawingml/2006/main" prst="straightConnector1">
            <a:avLst/>
          </a:prstGeom>
          <a:ln xmlns:a="http://schemas.openxmlformats.org/drawingml/2006/main" w="19050">
            <a:solidFill>
              <a:srgbClr val="087D83"/>
            </a:solidFill>
            <a:tailEnd type="triangle" w="sm" len="sm"/>
          </a:ln>
        </p:spPr>
      </p:cxnSp>
      <p:sp>
        <p:nvSpPr>
          <p:cNvPr id="7" name="今井氏の見立て">
            <a:extLst xmlns:a="http://schemas.openxmlformats.org/drawingml/2006/main">
              <a:ext uri="{FF2B5EF4-FFF2-40B4-BE49-F238E27FC236}">
                <a16:creationId xmlns:a16="http://schemas.microsoft.com/office/drawing/2014/main" id="{EAB64092-AFDB-4FAE-8918-185DD104A32D}"/>
              </a:ext>
            </a:extLst>
          </p:cNvPr>
          <p:cNvSpPr>
            <a:spLocks xmlns:a="http://schemas.openxmlformats.org/drawingml/2006/main" noGrp="1"/>
          </p:cNvSpPr>
          <p:nvPr/>
        </p:nvSpPr>
        <p:spPr>
          <a:xfrm xmlns:a="http://schemas.openxmlformats.org/drawingml/2006/main">
            <a:off x="714375" y="4143375"/>
            <a:ext cx="103632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1800" b="1">
                <a:solidFill>
                  <a:srgbClr val="A65A27"/>
                </a:solidFill>
                <a:latin typeface="Noto Sans CJK JP"/>
                <a:ea typeface="Noto Sans CJK JP"/>
                <a:cs typeface="Noto Sans CJK JP"/>
              </a:defRPr>
            </a:pPr>
            <a:r>
              <a:rPr sz="1800" b="1">
                <a:solidFill>
                  <a:srgbClr val="A65A27"/>
                </a:solidFill>
                <a:latin typeface="Noto Sans CJK JP"/>
                <a:ea typeface="Noto Sans CJK JP"/>
                <a:cs typeface="Noto Sans CJK JP"/>
              </a:rPr>
              <a:t>今井氏の見立て</a:t>
            </a:r>
          </a:p>
        </p:txBody>
      </p:sp>
      <p:sp>
        <p:nvSpPr>
          <p:cNvPr id="8" name="似た個人AIが同時に競争すると、利用者が複数に分かれ、&#10;一つ">
            <a:extLst xmlns:a="http://schemas.openxmlformats.org/drawingml/2006/main">
              <a:ext uri="{FF2B5EF4-FFF2-40B4-BE49-F238E27FC236}">
                <a16:creationId xmlns:a16="http://schemas.microsoft.com/office/drawing/2014/main" id="{36BCCA4D-A1E3-4A3F-96F8-7600A842AFAB}"/>
              </a:ext>
            </a:extLst>
          </p:cNvPr>
          <p:cNvSpPr>
            <a:spLocks xmlns:a="http://schemas.openxmlformats.org/drawingml/2006/main" noGrp="1"/>
          </p:cNvSpPr>
          <p:nvPr/>
        </p:nvSpPr>
        <p:spPr>
          <a:xfrm xmlns:a="http://schemas.openxmlformats.org/drawingml/2006/main">
            <a:off x="714375" y="4657725"/>
            <a:ext cx="10410825"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2325" b="1">
                <a:solidFill>
                  <a:srgbClr val="112A3B"/>
                </a:solidFill>
                <a:latin typeface="Noto Sans CJK JP"/>
                <a:ea typeface="Noto Sans CJK JP"/>
                <a:cs typeface="Noto Sans CJK JP"/>
              </a:defRPr>
            </a:pPr>
            <a:r>
              <a:rPr sz="2325" b="1">
                <a:solidFill>
                  <a:srgbClr val="112A3B"/>
                </a:solidFill>
                <a:latin typeface="Noto Sans CJK JP"/>
                <a:ea typeface="Noto Sans CJK JP"/>
                <a:cs typeface="Noto Sans CJK JP"/>
              </a:rPr>
              <a:t>似た個人AIが同時に競争すると、利用者が複数に分かれ、</a:t>
            </a:r>
          </a:p>
          <a:p xmlns:a="http://schemas.openxmlformats.org/drawingml/2006/main">
            <a:pPr algn="l">
              <a:lnSpc>
                <a:spcPct val="116000"/>
              </a:lnSpc>
              <a:buNone/>
              <a:defRPr sz="2325" b="1">
                <a:solidFill>
                  <a:srgbClr val="112A3B"/>
                </a:solidFill>
                <a:latin typeface="Noto Sans CJK JP"/>
                <a:ea typeface="Noto Sans CJK JP"/>
                <a:cs typeface="Noto Sans CJK JP"/>
              </a:defRPr>
            </a:pPr>
            <a:r>
              <a:rPr sz="2325" b="1">
                <a:solidFill>
                  <a:srgbClr val="112A3B"/>
                </a:solidFill>
                <a:latin typeface="Noto Sans CJK JP"/>
                <a:ea typeface="Noto Sans CJK JP"/>
                <a:cs typeface="Noto Sans CJK JP"/>
              </a:rPr>
              <a:t>一つのサービスが広く定着しにくくなる可能性がある。</a:t>
            </a:r>
          </a:p>
        </p:txBody>
      </p:sp>
      <p:sp>
        <p:nvSpPr>
          <p:cNvPr id="9" name="">
            <a:extLst xmlns:a="http://schemas.openxmlformats.org/drawingml/2006/main">
              <a:ext uri="{FF2B5EF4-FFF2-40B4-BE49-F238E27FC236}">
                <a16:creationId xmlns:a16="http://schemas.microsoft.com/office/drawing/2014/main" id="{0978AF6D-4172-42A7-B890-A191A4EACE1C}"/>
              </a:ext>
            </a:extLst>
          </p:cNvPr>
          <p:cNvSpPr>
            <a:spLocks xmlns:a="http://schemas.openxmlformats.org/drawingml/2006/main" noGrp="1"/>
          </p:cNvSpPr>
          <p:nvPr/>
        </p:nvSpPr>
        <p:spPr>
          <a:xfrm xmlns:a="http://schemas.openxmlformats.org/drawingml/2006/main">
            <a:off x="647700" y="6305550"/>
            <a:ext cx="10896600" cy="0"/>
          </a:xfrm>
          <a:prstGeom xmlns:a="http://schemas.openxmlformats.org/drawingml/2006/main" prst="line">
            <a:avLst/>
          </a:prstGeom>
          <a:noFill xmlns:a="http://schemas.openxmlformats.org/drawingml/2006/main"/>
          <a:ln xmlns:a="http://schemas.openxmlformats.org/drawingml/2006/main" w="11430">
            <a:solidFill>
              <a:srgbClr val="CFD6D6"/>
            </a:solidFill>
            <a:prstDash val="solid"/>
          </a:ln>
        </p:spPr>
      </p:sp>
      <p:sp>
        <p:nvSpPr>
          <p:cNvPr id="10" name="見立て  ／  発表の近さは事実。利用分散が普及を妨げるとい">
            <a:extLst xmlns:a="http://schemas.openxmlformats.org/drawingml/2006/main">
              <a:ext uri="{FF2B5EF4-FFF2-40B4-BE49-F238E27FC236}">
                <a16:creationId xmlns:a16="http://schemas.microsoft.com/office/drawing/2014/main" id="{46913B60-A0E0-46F1-BEF4-5A519BF1A3FF}"/>
              </a:ext>
            </a:extLst>
          </p:cNvPr>
          <p:cNvSpPr>
            <a:spLocks xmlns:a="http://schemas.openxmlformats.org/drawingml/2006/main" noGrp="1"/>
          </p:cNvSpPr>
          <p:nvPr/>
        </p:nvSpPr>
        <p:spPr>
          <a:xfrm xmlns:a="http://schemas.openxmlformats.org/drawingml/2006/main">
            <a:off x="647700" y="5905500"/>
            <a:ext cx="108966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1425" b="0">
                <a:solidFill>
                  <a:srgbClr val="455965"/>
                </a:solidFill>
                <a:latin typeface="Noto Sans CJK JP"/>
                <a:ea typeface="Noto Sans CJK JP"/>
                <a:cs typeface="Noto Sans CJK JP"/>
              </a:defRPr>
            </a:pPr>
            <a:r>
              <a:rPr sz="1425" b="0">
                <a:solidFill>
                  <a:srgbClr val="455965"/>
                </a:solidFill>
                <a:latin typeface="Noto Sans CJK JP"/>
                <a:ea typeface="Noto Sans CJK JP"/>
                <a:cs typeface="Noto Sans CJK JP"/>
              </a:rPr>
              <a:t>見立て  ／  発表の近さは事実。利用分散が普及を妨げるという因果は予測</a:t>
            </a:r>
          </a:p>
        </p:txBody>
      </p:sp>
      <p:sp>
        <p:nvSpPr>
          <p:cNvPr id="11" name="番組">
            <a:extLst xmlns:a="http://schemas.openxmlformats.org/drawingml/2006/main">
              <a:ext uri="{FF2B5EF4-FFF2-40B4-BE49-F238E27FC236}">
                <a16:creationId xmlns:a16="http://schemas.microsoft.com/office/drawing/2014/main" id="{5A900429-05D4-48BE-A109-E217DB3DF430}"/>
              </a:ext>
            </a:extLst>
          </p:cNvPr>
          <p:cNvSpPr>
            <a:spLocks xmlns:a="http://schemas.openxmlformats.org/drawingml/2006/main" noGrp="1"/>
          </p:cNvSpPr>
          <p:nvPr/>
        </p:nvSpPr>
        <p:spPr>
          <a:xfrm xmlns:a="http://schemas.openxmlformats.org/drawingml/2006/main">
            <a:off x="647700" y="6448425"/>
            <a:ext cx="57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1125" b="0">
                <a:solidFill>
                  <a:srgbClr val="455965"/>
                </a:solidFill>
                <a:latin typeface="Noto Sans CJK JP"/>
                <a:ea typeface="Noto Sans CJK JP"/>
                <a:cs typeface="Noto Sans CJK JP"/>
              </a:defRPr>
            </a:pPr>
            <a:r>
              <a:rPr sz="1125" b="0">
                <a:solidFill>
                  <a:srgbClr val="455965"/>
                </a:solidFill>
                <a:latin typeface="Noto Sans CJK JP"/>
                <a:ea typeface="Noto Sans CJK JP"/>
                <a:cs typeface="Noto Sans CJK JP"/>
                <a:hlinkClick xmlns:r="http://schemas.openxmlformats.org/officeDocument/2006/relationships" r:id="Ref941ced11bf40cb"/>
              </a:rPr>
              <a:t>番組</a:t>
            </a:r>
          </a:p>
        </p:txBody>
      </p:sp>
      <p:sp>
        <p:nvSpPr>
          <p:cNvPr id="12" name="dots発表">
            <a:extLst xmlns:a="http://schemas.openxmlformats.org/drawingml/2006/main">
              <a:ext uri="{FF2B5EF4-FFF2-40B4-BE49-F238E27FC236}">
                <a16:creationId xmlns:a16="http://schemas.microsoft.com/office/drawing/2014/main" id="{97D2FA59-4086-4992-B744-646DED74641F}"/>
              </a:ext>
            </a:extLst>
          </p:cNvPr>
          <p:cNvSpPr>
            <a:spLocks xmlns:a="http://schemas.openxmlformats.org/drawingml/2006/main" noGrp="1"/>
          </p:cNvSpPr>
          <p:nvPr/>
        </p:nvSpPr>
        <p:spPr>
          <a:xfrm xmlns:a="http://schemas.openxmlformats.org/drawingml/2006/main">
            <a:off x="1371600" y="6448425"/>
            <a:ext cx="10953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1125" b="0">
                <a:solidFill>
                  <a:srgbClr val="455965"/>
                </a:solidFill>
                <a:latin typeface="Noto Sans CJK JP"/>
                <a:ea typeface="Noto Sans CJK JP"/>
                <a:cs typeface="Noto Sans CJK JP"/>
              </a:defRPr>
            </a:pPr>
            <a:r>
              <a:rPr sz="1125" b="0">
                <a:solidFill>
                  <a:srgbClr val="455965"/>
                </a:solidFill>
                <a:latin typeface="Noto Sans CJK JP"/>
                <a:ea typeface="Noto Sans CJK JP"/>
                <a:cs typeface="Noto Sans CJK JP"/>
                <a:hlinkClick xmlns:r="http://schemas.openxmlformats.org/officeDocument/2006/relationships" r:id="R4f5a626aa4284823"/>
              </a:rPr>
              <a:t>dots発表</a:t>
            </a:r>
          </a:p>
        </p:txBody>
      </p:sp>
      <p:sp>
        <p:nvSpPr>
          <p:cNvPr id="13" name="Muse発表">
            <a:extLst xmlns:a="http://schemas.openxmlformats.org/drawingml/2006/main">
              <a:ext uri="{FF2B5EF4-FFF2-40B4-BE49-F238E27FC236}">
                <a16:creationId xmlns:a16="http://schemas.microsoft.com/office/drawing/2014/main" id="{3FCE2B4F-55CB-4D4F-B863-9856EDDA1D5C}"/>
              </a:ext>
            </a:extLst>
          </p:cNvPr>
          <p:cNvSpPr>
            <a:spLocks xmlns:a="http://schemas.openxmlformats.org/drawingml/2006/main" noGrp="1"/>
          </p:cNvSpPr>
          <p:nvPr/>
        </p:nvSpPr>
        <p:spPr>
          <a:xfrm xmlns:a="http://schemas.openxmlformats.org/drawingml/2006/main">
            <a:off x="2619375" y="6448425"/>
            <a:ext cx="10953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1125" b="0">
                <a:solidFill>
                  <a:srgbClr val="455965"/>
                </a:solidFill>
                <a:latin typeface="Noto Sans CJK JP"/>
                <a:ea typeface="Noto Sans CJK JP"/>
                <a:cs typeface="Noto Sans CJK JP"/>
              </a:defRPr>
            </a:pPr>
            <a:r>
              <a:rPr sz="1125" b="0">
                <a:solidFill>
                  <a:srgbClr val="455965"/>
                </a:solidFill>
                <a:latin typeface="Noto Sans CJK JP"/>
                <a:ea typeface="Noto Sans CJK JP"/>
                <a:cs typeface="Noto Sans CJK JP"/>
                <a:hlinkClick xmlns:r="http://schemas.openxmlformats.org/officeDocument/2006/relationships" r:id="R9985743d1244424a"/>
              </a:rPr>
              <a:t>Muse発表</a:t>
            </a:r>
          </a:p>
        </p:txBody>
      </p:sp>
      <p:sp>
        <p:nvSpPr>
          <p:cNvPr id="14" name="09">
            <a:extLst xmlns:a="http://schemas.openxmlformats.org/drawingml/2006/main">
              <a:ext uri="{FF2B5EF4-FFF2-40B4-BE49-F238E27FC236}">
                <a16:creationId xmlns:a16="http://schemas.microsoft.com/office/drawing/2014/main" id="{4BC32972-5C11-4D3E-94C5-A1FCFF95CA64}"/>
              </a:ext>
            </a:extLst>
          </p:cNvPr>
          <p:cNvSpPr>
            <a:spLocks xmlns:a="http://schemas.openxmlformats.org/drawingml/2006/main" noGrp="1"/>
          </p:cNvSpPr>
          <p:nvPr/>
        </p:nvSpPr>
        <p:spPr>
          <a:xfrm xmlns:a="http://schemas.openxmlformats.org/drawingml/2006/main">
            <a:off x="11049000" y="6429375"/>
            <a:ext cx="4953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16000"/>
              </a:lnSpc>
              <a:buNone/>
              <a:defRPr sz="1200" b="0">
                <a:solidFill>
                  <a:srgbClr val="455965"/>
                </a:solidFill>
                <a:latin typeface="Noto Sans CJK JP"/>
                <a:ea typeface="Noto Sans CJK JP"/>
                <a:cs typeface="Noto Sans CJK JP"/>
              </a:defRPr>
            </a:pPr>
            <a:r>
              <a:rPr sz="1200" b="0">
                <a:solidFill>
                  <a:srgbClr val="455965"/>
                </a:solidFill>
                <a:latin typeface="Noto Sans CJK JP"/>
                <a:ea typeface="Noto Sans CJK JP"/>
                <a:cs typeface="Noto Sans CJK JP"/>
              </a:rPr>
              <a:t>09</a:t>
            </a:r>
          </a:p>
        </p:txBody>
      </p:sp>
    </p:spTree>
    <p:extLst>
      <p:ext uri="{BB962C8B-B14F-4D97-AF65-F5344CB8AC3E}">
        <p14:creationId xmlns:p14="http://schemas.microsoft.com/office/powerpoint/2010/main" val="610891130"/>
      </p:ext>
    </p:extLst>
  </p:cSld>
</p:sld>
</file>

<file path=ppt/slides/slide10.xml><?xml version="1.0" encoding="utf-8"?>
<p:sld xmlns:p="http://schemas.openxmlformats.org/presentationml/2006/main">
  <p:cSld>
    <p:bg>
      <p:bgPr>
        <a:solidFill xmlns:a="http://schemas.openxmlformats.org/drawingml/2006/main">
          <a:srgbClr val="F8F7F2"/>
        </a:solidFill>
      </p:bgPr>
    </p:bg>
    <p:spTree>
      <p:nvGrpSpPr>
        <p:cNvPr id="1" name=""/>
        <p:cNvGrpSpPr/>
        <p:nvPr/>
      </p:nvGrpSpPr>
      <p:grpSpPr>
        <a:xfrm xmlns:a="http://schemas.openxmlformats.org/drawingml/2006/main"/>
      </p:grpSpPr>
      <p:sp>
        <p:nvSpPr>
          <p:cNvPr id="14" name="02  パーソナルAI  /  普及の壁 2">
            <a:extLst xmlns:a="http://schemas.openxmlformats.org/drawingml/2006/main">
              <a:ext uri="{FF2B5EF4-FFF2-40B4-BE49-F238E27FC236}">
                <a16:creationId xmlns:a16="http://schemas.microsoft.com/office/drawing/2014/main" id="{8F4499DC-0E96-487A-AC7E-143FAFA8820F}"/>
              </a:ext>
            </a:extLst>
          </p:cNvPr>
          <p:cNvSpPr>
            <a:spLocks xmlns:a="http://schemas.openxmlformats.org/drawingml/2006/main" noGrp="1"/>
          </p:cNvSpPr>
          <p:nvPr/>
        </p:nvSpPr>
        <p:spPr>
          <a:xfrm xmlns:a="http://schemas.openxmlformats.org/drawingml/2006/main">
            <a:off x="647700" y="381000"/>
            <a:ext cx="108966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1500" b="1">
                <a:solidFill>
                  <a:srgbClr val="087D83"/>
                </a:solidFill>
                <a:latin typeface="Noto Sans CJK JP"/>
                <a:ea typeface="Noto Sans CJK JP"/>
                <a:cs typeface="Noto Sans CJK JP"/>
              </a:defRPr>
            </a:pPr>
            <a:r>
              <a:rPr sz="1500" b="1">
                <a:solidFill>
                  <a:srgbClr val="087D83"/>
                </a:solidFill>
                <a:latin typeface="Noto Sans CJK JP"/>
                <a:ea typeface="Noto Sans CJK JP"/>
                <a:cs typeface="Noto Sans CJK JP"/>
              </a:rPr>
              <a:t>02  パーソナルAI  /  普及の壁 2</a:t>
            </a:r>
          </a:p>
        </p:txBody>
      </p:sp>
      <p:sp>
        <p:nvSpPr>
          <p:cNvPr id="2" name="予約や購入は、一度のミスが大きな負担になる">
            <a:extLst xmlns:a="http://schemas.openxmlformats.org/drawingml/2006/main">
              <a:ext uri="{FF2B5EF4-FFF2-40B4-BE49-F238E27FC236}">
                <a16:creationId xmlns:a16="http://schemas.microsoft.com/office/drawing/2014/main" id="{D343204F-E740-476B-92DF-4444C8B2EF37}"/>
              </a:ext>
            </a:extLst>
          </p:cNvPr>
          <p:cNvSpPr>
            <a:spLocks xmlns:a="http://schemas.openxmlformats.org/drawingml/2006/main" noGrp="1"/>
          </p:cNvSpPr>
          <p:nvPr/>
        </p:nvSpPr>
        <p:spPr>
          <a:xfrm xmlns:a="http://schemas.openxmlformats.org/drawingml/2006/main">
            <a:off x="647700" y="819150"/>
            <a:ext cx="108966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3225" b="1">
                <a:solidFill>
                  <a:srgbClr val="112A3B"/>
                </a:solidFill>
                <a:latin typeface="Noto Sans CJK JP"/>
                <a:ea typeface="Noto Sans CJK JP"/>
                <a:cs typeface="Noto Sans CJK JP"/>
              </a:defRPr>
            </a:pPr>
            <a:r>
              <a:rPr sz="3225" b="1">
                <a:solidFill>
                  <a:srgbClr val="112A3B"/>
                </a:solidFill>
                <a:latin typeface="Noto Sans CJK JP"/>
                <a:ea typeface="Noto Sans CJK JP"/>
                <a:cs typeface="Noto Sans CJK JP"/>
              </a:rPr>
              <a:t>予約や購入は、一度のミスが大きな負担になる</a:t>
            </a:r>
          </a:p>
        </p:txBody>
      </p:sp>
      <p:sp>
        <p:nvSpPr>
          <p:cNvPr id="3" name="「減点型」の仕事：一度の失敗が、ほかの成功の価値を大きく下げ">
            <a:extLst xmlns:a="http://schemas.openxmlformats.org/drawingml/2006/main">
              <a:ext uri="{FF2B5EF4-FFF2-40B4-BE49-F238E27FC236}">
                <a16:creationId xmlns:a16="http://schemas.microsoft.com/office/drawing/2014/main" id="{8B90AC65-ACCB-4B78-894A-683FB2DFD69B}"/>
              </a:ext>
            </a:extLst>
          </p:cNvPr>
          <p:cNvSpPr>
            <a:spLocks xmlns:a="http://schemas.openxmlformats.org/drawingml/2006/main" noGrp="1"/>
          </p:cNvSpPr>
          <p:nvPr/>
        </p:nvSpPr>
        <p:spPr>
          <a:xfrm xmlns:a="http://schemas.openxmlformats.org/drawingml/2006/main">
            <a:off x="704850" y="1943100"/>
            <a:ext cx="107632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1950" b="0">
                <a:solidFill>
                  <a:srgbClr val="455965"/>
                </a:solidFill>
                <a:latin typeface="Noto Sans CJK JP"/>
                <a:ea typeface="Noto Sans CJK JP"/>
                <a:cs typeface="Noto Sans CJK JP"/>
              </a:defRPr>
            </a:pPr>
            <a:r>
              <a:rPr sz="1950" b="0">
                <a:solidFill>
                  <a:srgbClr val="455965"/>
                </a:solidFill>
                <a:latin typeface="Noto Sans CJK JP"/>
                <a:ea typeface="Noto Sans CJK JP"/>
                <a:cs typeface="Noto Sans CJK JP"/>
              </a:rPr>
              <a:t>「減点型」の仕事：一度の失敗が、ほかの成功の価値を大きく下げる仕事</a:t>
            </a:r>
          </a:p>
        </p:txBody>
      </p:sp>
      <p:sp>
        <p:nvSpPr>
          <p:cNvPr id="4" name="文章の下書き">
            <a:extLst xmlns:a="http://schemas.openxmlformats.org/drawingml/2006/main">
              <a:ext uri="{FF2B5EF4-FFF2-40B4-BE49-F238E27FC236}">
                <a16:creationId xmlns:a16="http://schemas.microsoft.com/office/drawing/2014/main" id="{9037438E-BAE1-4D33-9EF4-D9E316CE6719}"/>
              </a:ext>
            </a:extLst>
          </p:cNvPr>
          <p:cNvSpPr>
            <a:spLocks xmlns:a="http://schemas.openxmlformats.org/drawingml/2006/main" noGrp="1"/>
          </p:cNvSpPr>
          <p:nvPr/>
        </p:nvSpPr>
        <p:spPr>
          <a:xfrm xmlns:a="http://schemas.openxmlformats.org/drawingml/2006/main">
            <a:off x="723900" y="3000375"/>
            <a:ext cx="45720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2175" b="1">
                <a:solidFill>
                  <a:srgbClr val="112A3B"/>
                </a:solidFill>
                <a:latin typeface="Noto Sans CJK JP"/>
                <a:ea typeface="Noto Sans CJK JP"/>
                <a:cs typeface="Noto Sans CJK JP"/>
              </a:defRPr>
            </a:pPr>
            <a:r>
              <a:rPr sz="2175" b="1">
                <a:solidFill>
                  <a:srgbClr val="112A3B"/>
                </a:solidFill>
                <a:latin typeface="Noto Sans CJK JP"/>
                <a:ea typeface="Noto Sans CJK JP"/>
                <a:cs typeface="Noto Sans CJK JP"/>
              </a:rPr>
              <a:t>文章の下書き</a:t>
            </a:r>
          </a:p>
        </p:txBody>
      </p:sp>
      <p:sp>
        <p:nvSpPr>
          <p:cNvPr id="5" name="表現が少し違っても、&#10;読んで直してから使える。&#10;やり直しの負">
            <a:extLst xmlns:a="http://schemas.openxmlformats.org/drawingml/2006/main">
              <a:ext uri="{FF2B5EF4-FFF2-40B4-BE49-F238E27FC236}">
                <a16:creationId xmlns:a16="http://schemas.microsoft.com/office/drawing/2014/main" id="{FD0B4BCD-7D20-439C-B7E2-667E35DD05F2}"/>
              </a:ext>
            </a:extLst>
          </p:cNvPr>
          <p:cNvSpPr>
            <a:spLocks xmlns:a="http://schemas.openxmlformats.org/drawingml/2006/main" noGrp="1"/>
          </p:cNvSpPr>
          <p:nvPr/>
        </p:nvSpPr>
        <p:spPr>
          <a:xfrm xmlns:a="http://schemas.openxmlformats.org/drawingml/2006/main">
            <a:off x="723900" y="3667125"/>
            <a:ext cx="457200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1950" b="0">
                <a:solidFill>
                  <a:srgbClr val="455965"/>
                </a:solidFill>
                <a:latin typeface="Noto Sans CJK JP"/>
                <a:ea typeface="Noto Sans CJK JP"/>
                <a:cs typeface="Noto Sans CJK JP"/>
              </a:defRPr>
            </a:pPr>
            <a:r>
              <a:rPr sz="1950" b="0">
                <a:solidFill>
                  <a:srgbClr val="455965"/>
                </a:solidFill>
                <a:latin typeface="Noto Sans CJK JP"/>
                <a:ea typeface="Noto Sans CJK JP"/>
                <a:cs typeface="Noto Sans CJK JP"/>
              </a:rPr>
              <a:t>表現が少し違っても、</a:t>
            </a:r>
          </a:p>
          <a:p xmlns:a="http://schemas.openxmlformats.org/drawingml/2006/main">
            <a:pPr algn="l">
              <a:lnSpc>
                <a:spcPct val="116000"/>
              </a:lnSpc>
              <a:buNone/>
              <a:defRPr sz="1950" b="0">
                <a:solidFill>
                  <a:srgbClr val="455965"/>
                </a:solidFill>
                <a:latin typeface="Noto Sans CJK JP"/>
                <a:ea typeface="Noto Sans CJK JP"/>
                <a:cs typeface="Noto Sans CJK JP"/>
              </a:defRPr>
            </a:pPr>
            <a:r>
              <a:rPr sz="1950" b="0">
                <a:solidFill>
                  <a:srgbClr val="455965"/>
                </a:solidFill>
                <a:latin typeface="Noto Sans CJK JP"/>
                <a:ea typeface="Noto Sans CJK JP"/>
                <a:cs typeface="Noto Sans CJK JP"/>
              </a:rPr>
              <a:t>読んで直してから使える。</a:t>
            </a:r>
          </a:p>
          <a:p xmlns:a="http://schemas.openxmlformats.org/drawingml/2006/main">
            <a:pPr algn="l">
              <a:lnSpc>
                <a:spcPct val="116000"/>
              </a:lnSpc>
              <a:buNone/>
              <a:defRPr sz="1950" b="0">
                <a:solidFill>
                  <a:srgbClr val="455965"/>
                </a:solidFill>
                <a:latin typeface="Noto Sans CJK JP"/>
                <a:ea typeface="Noto Sans CJK JP"/>
                <a:cs typeface="Noto Sans CJK JP"/>
              </a:defRPr>
            </a:pPr>
            <a:r>
              <a:rPr sz="1950" b="0">
                <a:solidFill>
                  <a:srgbClr val="455965"/>
                </a:solidFill>
                <a:latin typeface="Noto Sans CJK JP"/>
                <a:ea typeface="Noto Sans CJK JP"/>
                <a:cs typeface="Noto Sans CJK JP"/>
              </a:rPr>
              <a:t>やり直しの負担を抑えやすい。</a:t>
            </a:r>
          </a:p>
        </p:txBody>
      </p:sp>
      <p:sp>
        <p:nvSpPr>
          <p:cNvPr id="6" name="予約日・購入数量の確定">
            <a:extLst xmlns:a="http://schemas.openxmlformats.org/drawingml/2006/main">
              <a:ext uri="{FF2B5EF4-FFF2-40B4-BE49-F238E27FC236}">
                <a16:creationId xmlns:a16="http://schemas.microsoft.com/office/drawing/2014/main" id="{38B08E78-B0E6-4624-8136-B177FCF31B83}"/>
              </a:ext>
            </a:extLst>
          </p:cNvPr>
          <p:cNvSpPr>
            <a:spLocks xmlns:a="http://schemas.openxmlformats.org/drawingml/2006/main" noGrp="1"/>
          </p:cNvSpPr>
          <p:nvPr/>
        </p:nvSpPr>
        <p:spPr>
          <a:xfrm xmlns:a="http://schemas.openxmlformats.org/drawingml/2006/main">
            <a:off x="6734175" y="3000375"/>
            <a:ext cx="47625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2175" b="1">
                <a:solidFill>
                  <a:srgbClr val="112A3B"/>
                </a:solidFill>
                <a:latin typeface="Noto Sans CJK JP"/>
                <a:ea typeface="Noto Sans CJK JP"/>
                <a:cs typeface="Noto Sans CJK JP"/>
              </a:defRPr>
            </a:pPr>
            <a:r>
              <a:rPr sz="2175" b="1">
                <a:solidFill>
                  <a:srgbClr val="112A3B"/>
                </a:solidFill>
                <a:latin typeface="Noto Sans CJK JP"/>
                <a:ea typeface="Noto Sans CJK JP"/>
                <a:cs typeface="Noto Sans CJK JP"/>
              </a:rPr>
              <a:t>予約日・購入数量の確定</a:t>
            </a:r>
          </a:p>
        </p:txBody>
      </p:sp>
      <p:sp>
        <p:nvSpPr>
          <p:cNvPr id="7" name="日付や数量を誤ると、&#10;予定の変更や追加費用につながる。&#10;後か">
            <a:extLst xmlns:a="http://schemas.openxmlformats.org/drawingml/2006/main">
              <a:ext uri="{FF2B5EF4-FFF2-40B4-BE49-F238E27FC236}">
                <a16:creationId xmlns:a16="http://schemas.microsoft.com/office/drawing/2014/main" id="{B713FB1F-0284-49B3-8C1E-27C18141E671}"/>
              </a:ext>
            </a:extLst>
          </p:cNvPr>
          <p:cNvSpPr>
            <a:spLocks xmlns:a="http://schemas.openxmlformats.org/drawingml/2006/main" noGrp="1"/>
          </p:cNvSpPr>
          <p:nvPr/>
        </p:nvSpPr>
        <p:spPr>
          <a:xfrm xmlns:a="http://schemas.openxmlformats.org/drawingml/2006/main">
            <a:off x="6734175" y="3667125"/>
            <a:ext cx="476250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1950" b="0">
                <a:solidFill>
                  <a:srgbClr val="455965"/>
                </a:solidFill>
                <a:latin typeface="Noto Sans CJK JP"/>
                <a:ea typeface="Noto Sans CJK JP"/>
                <a:cs typeface="Noto Sans CJK JP"/>
              </a:defRPr>
            </a:pPr>
            <a:r>
              <a:rPr sz="1950" b="0">
                <a:solidFill>
                  <a:srgbClr val="455965"/>
                </a:solidFill>
                <a:latin typeface="Noto Sans CJK JP"/>
                <a:ea typeface="Noto Sans CJK JP"/>
                <a:cs typeface="Noto Sans CJK JP"/>
              </a:rPr>
              <a:t>日付や数量を誤ると、</a:t>
            </a:r>
          </a:p>
          <a:p xmlns:a="http://schemas.openxmlformats.org/drawingml/2006/main">
            <a:pPr algn="l">
              <a:lnSpc>
                <a:spcPct val="116000"/>
              </a:lnSpc>
              <a:buNone/>
              <a:defRPr sz="1950" b="0">
                <a:solidFill>
                  <a:srgbClr val="455965"/>
                </a:solidFill>
                <a:latin typeface="Noto Sans CJK JP"/>
                <a:ea typeface="Noto Sans CJK JP"/>
                <a:cs typeface="Noto Sans CJK JP"/>
              </a:defRPr>
            </a:pPr>
            <a:r>
              <a:rPr sz="1950" b="0">
                <a:solidFill>
                  <a:srgbClr val="455965"/>
                </a:solidFill>
                <a:latin typeface="Noto Sans CJK JP"/>
                <a:ea typeface="Noto Sans CJK JP"/>
                <a:cs typeface="Noto Sans CJK JP"/>
              </a:rPr>
              <a:t>予定の変更や追加費用につながる。</a:t>
            </a:r>
          </a:p>
          <a:p xmlns:a="http://schemas.openxmlformats.org/drawingml/2006/main">
            <a:pPr algn="l">
              <a:lnSpc>
                <a:spcPct val="116000"/>
              </a:lnSpc>
              <a:buNone/>
              <a:defRPr sz="1950" b="0">
                <a:solidFill>
                  <a:srgbClr val="455965"/>
                </a:solidFill>
                <a:latin typeface="Noto Sans CJK JP"/>
                <a:ea typeface="Noto Sans CJK JP"/>
                <a:cs typeface="Noto Sans CJK JP"/>
              </a:defRPr>
            </a:pPr>
            <a:r>
              <a:rPr sz="1950" b="0">
                <a:solidFill>
                  <a:srgbClr val="455965"/>
                </a:solidFill>
                <a:latin typeface="Noto Sans CJK JP"/>
                <a:ea typeface="Noto Sans CJK JP"/>
                <a:cs typeface="Noto Sans CJK JP"/>
              </a:rPr>
              <a:t>後から簡単に戻せない場合がある。</a:t>
            </a:r>
          </a:p>
        </p:txBody>
      </p:sp>
      <p:sp>
        <p:nvSpPr>
          <p:cNvPr id="8" name="任せる範囲は、正確さと「失敗したときの影響」を一緒に見て決め">
            <a:extLst xmlns:a="http://schemas.openxmlformats.org/drawingml/2006/main">
              <a:ext uri="{FF2B5EF4-FFF2-40B4-BE49-F238E27FC236}">
                <a16:creationId xmlns:a16="http://schemas.microsoft.com/office/drawing/2014/main" id="{45FA3E0D-5E16-4EAA-8AC5-CC9A8C8A2C29}"/>
              </a:ext>
            </a:extLst>
          </p:cNvPr>
          <p:cNvSpPr>
            <a:spLocks xmlns:a="http://schemas.openxmlformats.org/drawingml/2006/main" noGrp="1"/>
          </p:cNvSpPr>
          <p:nvPr/>
        </p:nvSpPr>
        <p:spPr>
          <a:xfrm xmlns:a="http://schemas.openxmlformats.org/drawingml/2006/main">
            <a:off x="723900" y="5238750"/>
            <a:ext cx="1063942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2025" b="1">
                <a:solidFill>
                  <a:srgbClr val="087D83"/>
                </a:solidFill>
                <a:latin typeface="Noto Sans CJK JP"/>
                <a:ea typeface="Noto Sans CJK JP"/>
                <a:cs typeface="Noto Sans CJK JP"/>
              </a:defRPr>
            </a:pPr>
            <a:r>
              <a:rPr sz="2025" b="1">
                <a:solidFill>
                  <a:srgbClr val="087D83"/>
                </a:solidFill>
                <a:latin typeface="Noto Sans CJK JP"/>
                <a:ea typeface="Noto Sans CJK JP"/>
                <a:cs typeface="Noto Sans CJK JP"/>
              </a:rPr>
              <a:t>任せる範囲は、正確さと「失敗したときの影響」を一緒に見て決める</a:t>
            </a:r>
          </a:p>
        </p:txBody>
      </p:sp>
      <p:sp>
        <p:nvSpPr>
          <p:cNvPr id="9" name="">
            <a:extLst xmlns:a="http://schemas.openxmlformats.org/drawingml/2006/main">
              <a:ext uri="{FF2B5EF4-FFF2-40B4-BE49-F238E27FC236}">
                <a16:creationId xmlns:a16="http://schemas.microsoft.com/office/drawing/2014/main" id="{23B47B57-C0E2-4874-BE52-AFD52A50477D}"/>
              </a:ext>
            </a:extLst>
          </p:cNvPr>
          <p:cNvSpPr>
            <a:spLocks xmlns:a="http://schemas.openxmlformats.org/drawingml/2006/main" noGrp="1"/>
          </p:cNvSpPr>
          <p:nvPr/>
        </p:nvSpPr>
        <p:spPr>
          <a:xfrm xmlns:a="http://schemas.openxmlformats.org/drawingml/2006/main">
            <a:off x="647700" y="6305550"/>
            <a:ext cx="10896600" cy="0"/>
          </a:xfrm>
          <a:prstGeom xmlns:a="http://schemas.openxmlformats.org/drawingml/2006/main" prst="line">
            <a:avLst/>
          </a:prstGeom>
          <a:noFill xmlns:a="http://schemas.openxmlformats.org/drawingml/2006/main"/>
          <a:ln xmlns:a="http://schemas.openxmlformats.org/drawingml/2006/main" w="11430">
            <a:solidFill>
              <a:srgbClr val="CFD6D6"/>
            </a:solidFill>
            <a:prstDash val="solid"/>
          </a:ln>
        </p:spPr>
      </p:sp>
      <p:sp>
        <p:nvSpPr>
          <p:cNvPr id="10" name="見立て・仮想例  ／  「何回成功したか」に加え、失敗の重大">
            <a:extLst xmlns:a="http://schemas.openxmlformats.org/drawingml/2006/main">
              <a:ext uri="{FF2B5EF4-FFF2-40B4-BE49-F238E27FC236}">
                <a16:creationId xmlns:a16="http://schemas.microsoft.com/office/drawing/2014/main" id="{874E877F-ADCF-469D-81A9-4D296D41203E}"/>
              </a:ext>
            </a:extLst>
          </p:cNvPr>
          <p:cNvSpPr>
            <a:spLocks xmlns:a="http://schemas.openxmlformats.org/drawingml/2006/main" noGrp="1"/>
          </p:cNvSpPr>
          <p:nvPr/>
        </p:nvSpPr>
        <p:spPr>
          <a:xfrm xmlns:a="http://schemas.openxmlformats.org/drawingml/2006/main">
            <a:off x="647700" y="5905500"/>
            <a:ext cx="108966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1425" b="0">
                <a:solidFill>
                  <a:srgbClr val="455965"/>
                </a:solidFill>
                <a:latin typeface="Noto Sans CJK JP"/>
                <a:ea typeface="Noto Sans CJK JP"/>
                <a:cs typeface="Noto Sans CJK JP"/>
              </a:defRPr>
            </a:pPr>
            <a:r>
              <a:rPr sz="1425" b="0">
                <a:solidFill>
                  <a:srgbClr val="455965"/>
                </a:solidFill>
                <a:latin typeface="Noto Sans CJK JP"/>
                <a:ea typeface="Noto Sans CJK JP"/>
                <a:cs typeface="Noto Sans CJK JP"/>
              </a:rPr>
              <a:t>見立て・仮想例  ／  「何回成功したか」に加え、失敗の重大さも考える</a:t>
            </a:r>
          </a:p>
        </p:txBody>
      </p:sp>
      <p:sp>
        <p:nvSpPr>
          <p:cNvPr id="11" name="番組">
            <a:extLst xmlns:a="http://schemas.openxmlformats.org/drawingml/2006/main">
              <a:ext uri="{FF2B5EF4-FFF2-40B4-BE49-F238E27FC236}">
                <a16:creationId xmlns:a16="http://schemas.microsoft.com/office/drawing/2014/main" id="{A21AFE43-A83B-4149-87B6-3FF309276FA0}"/>
              </a:ext>
            </a:extLst>
          </p:cNvPr>
          <p:cNvSpPr>
            <a:spLocks xmlns:a="http://schemas.openxmlformats.org/drawingml/2006/main" noGrp="1"/>
          </p:cNvSpPr>
          <p:nvPr/>
        </p:nvSpPr>
        <p:spPr>
          <a:xfrm xmlns:a="http://schemas.openxmlformats.org/drawingml/2006/main">
            <a:off x="647700" y="6448425"/>
            <a:ext cx="57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1125" b="0">
                <a:solidFill>
                  <a:srgbClr val="455965"/>
                </a:solidFill>
                <a:latin typeface="Noto Sans CJK JP"/>
                <a:ea typeface="Noto Sans CJK JP"/>
                <a:cs typeface="Noto Sans CJK JP"/>
              </a:defRPr>
            </a:pPr>
            <a:r>
              <a:rPr sz="1125" b="0">
                <a:solidFill>
                  <a:srgbClr val="455965"/>
                </a:solidFill>
                <a:latin typeface="Noto Sans CJK JP"/>
                <a:ea typeface="Noto Sans CJK JP"/>
                <a:cs typeface="Noto Sans CJK JP"/>
                <a:hlinkClick xmlns:r="http://schemas.openxmlformats.org/officeDocument/2006/relationships" r:id="Re4659265bc554901"/>
              </a:rPr>
              <a:t>番組</a:t>
            </a:r>
          </a:p>
        </p:txBody>
      </p:sp>
      <p:sp>
        <p:nvSpPr>
          <p:cNvPr id="12" name="dotsの確認事項">
            <a:extLst xmlns:a="http://schemas.openxmlformats.org/drawingml/2006/main">
              <a:ext uri="{FF2B5EF4-FFF2-40B4-BE49-F238E27FC236}">
                <a16:creationId xmlns:a16="http://schemas.microsoft.com/office/drawing/2014/main" id="{1841CE55-414C-4394-89E4-0538E37DF9AB}"/>
              </a:ext>
            </a:extLst>
          </p:cNvPr>
          <p:cNvSpPr>
            <a:spLocks xmlns:a="http://schemas.openxmlformats.org/drawingml/2006/main" noGrp="1"/>
          </p:cNvSpPr>
          <p:nvPr/>
        </p:nvSpPr>
        <p:spPr>
          <a:xfrm xmlns:a="http://schemas.openxmlformats.org/drawingml/2006/main">
            <a:off x="1371600" y="6448425"/>
            <a:ext cx="1714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1125" b="0">
                <a:solidFill>
                  <a:srgbClr val="455965"/>
                </a:solidFill>
                <a:latin typeface="Noto Sans CJK JP"/>
                <a:ea typeface="Noto Sans CJK JP"/>
                <a:cs typeface="Noto Sans CJK JP"/>
              </a:defRPr>
            </a:pPr>
            <a:r>
              <a:rPr sz="1125" b="0">
                <a:solidFill>
                  <a:srgbClr val="455965"/>
                </a:solidFill>
                <a:latin typeface="Noto Sans CJK JP"/>
                <a:ea typeface="Noto Sans CJK JP"/>
                <a:cs typeface="Noto Sans CJK JP"/>
                <a:hlinkClick xmlns:r="http://schemas.openxmlformats.org/officeDocument/2006/relationships" r:id="R53f657003aa142bd"/>
              </a:rPr>
              <a:t>dotsの確認事項</a:t>
            </a:r>
          </a:p>
        </p:txBody>
      </p:sp>
      <p:sp>
        <p:nvSpPr>
          <p:cNvPr id="13" name="10">
            <a:extLst xmlns:a="http://schemas.openxmlformats.org/drawingml/2006/main">
              <a:ext uri="{FF2B5EF4-FFF2-40B4-BE49-F238E27FC236}">
                <a16:creationId xmlns:a16="http://schemas.microsoft.com/office/drawing/2014/main" id="{FA64897E-72DA-4203-B7AF-1605D17BCC29}"/>
              </a:ext>
            </a:extLst>
          </p:cNvPr>
          <p:cNvSpPr>
            <a:spLocks xmlns:a="http://schemas.openxmlformats.org/drawingml/2006/main" noGrp="1"/>
          </p:cNvSpPr>
          <p:nvPr/>
        </p:nvSpPr>
        <p:spPr>
          <a:xfrm xmlns:a="http://schemas.openxmlformats.org/drawingml/2006/main">
            <a:off x="11049000" y="6429375"/>
            <a:ext cx="4953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16000"/>
              </a:lnSpc>
              <a:buNone/>
              <a:defRPr sz="1200" b="0">
                <a:solidFill>
                  <a:srgbClr val="455965"/>
                </a:solidFill>
                <a:latin typeface="Noto Sans CJK JP"/>
                <a:ea typeface="Noto Sans CJK JP"/>
                <a:cs typeface="Noto Sans CJK JP"/>
              </a:defRPr>
            </a:pPr>
            <a:r>
              <a:rPr sz="1200" b="0">
                <a:solidFill>
                  <a:srgbClr val="455965"/>
                </a:solidFill>
                <a:latin typeface="Noto Sans CJK JP"/>
                <a:ea typeface="Noto Sans CJK JP"/>
                <a:cs typeface="Noto Sans CJK JP"/>
              </a:rPr>
              <a:t>10</a:t>
            </a:r>
          </a:p>
        </p:txBody>
      </p:sp>
    </p:spTree>
    <p:extLst>
      <p:ext uri="{BB962C8B-B14F-4D97-AF65-F5344CB8AC3E}">
        <p14:creationId xmlns:p14="http://schemas.microsoft.com/office/powerpoint/2010/main" val="1197239726"/>
      </p:ext>
    </p:extLst>
  </p:cSld>
</p:sld>
</file>

<file path=ppt/slides/slide11.xml><?xml version="1.0" encoding="utf-8"?>
<p:sld xmlns:p="http://schemas.openxmlformats.org/presentationml/2006/main">
  <p:cSld>
    <p:bg>
      <p:bgPr>
        <a:solidFill xmlns:a="http://schemas.openxmlformats.org/drawingml/2006/main">
          <a:srgbClr val="F8F7F2"/>
        </a:solidFill>
      </p:bgPr>
    </p:bg>
    <p:spTree>
      <p:nvGrpSpPr>
        <p:cNvPr id="1" name=""/>
        <p:cNvGrpSpPr/>
        <p:nvPr/>
      </p:nvGrpSpPr>
      <p:grpSpPr>
        <a:xfrm xmlns:a="http://schemas.openxmlformats.org/drawingml/2006/main"/>
      </p:grpSpPr>
      <p:sp>
        <p:nvSpPr>
          <p:cNvPr id="16" name="02  パーソナルAI  /  普及の壁 3">
            <a:extLst xmlns:a="http://schemas.openxmlformats.org/drawingml/2006/main">
              <a:ext uri="{FF2B5EF4-FFF2-40B4-BE49-F238E27FC236}">
                <a16:creationId xmlns:a16="http://schemas.microsoft.com/office/drawing/2014/main" id="{5976DCF8-02F1-47EF-AC60-CFA6FC33BED8}"/>
              </a:ext>
            </a:extLst>
          </p:cNvPr>
          <p:cNvSpPr>
            <a:spLocks xmlns:a="http://schemas.openxmlformats.org/drawingml/2006/main" noGrp="1"/>
          </p:cNvSpPr>
          <p:nvPr/>
        </p:nvSpPr>
        <p:spPr>
          <a:xfrm xmlns:a="http://schemas.openxmlformats.org/drawingml/2006/main">
            <a:off x="647700" y="381000"/>
            <a:ext cx="108966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1500" b="1">
                <a:solidFill>
                  <a:srgbClr val="087D83"/>
                </a:solidFill>
                <a:latin typeface="Noto Sans CJK JP"/>
                <a:ea typeface="Noto Sans CJK JP"/>
                <a:cs typeface="Noto Sans CJK JP"/>
              </a:defRPr>
            </a:pPr>
            <a:r>
              <a:rPr sz="1500" b="1">
                <a:solidFill>
                  <a:srgbClr val="087D83"/>
                </a:solidFill>
                <a:latin typeface="Noto Sans CJK JP"/>
                <a:ea typeface="Noto Sans CJK JP"/>
                <a:cs typeface="Noto Sans CJK JP"/>
              </a:rPr>
              <a:t>02  パーソナルAI  /  普及の壁 3</a:t>
            </a:r>
          </a:p>
        </p:txBody>
      </p:sp>
      <p:sp>
        <p:nvSpPr>
          <p:cNvPr id="2" name="外部サービスの許可が、AIに任せられる範囲を決める">
            <a:extLst xmlns:a="http://schemas.openxmlformats.org/drawingml/2006/main">
              <a:ext uri="{FF2B5EF4-FFF2-40B4-BE49-F238E27FC236}">
                <a16:creationId xmlns:a16="http://schemas.microsoft.com/office/drawing/2014/main" id="{3F3D6BA4-9039-4473-A7F9-14494BCECECB}"/>
              </a:ext>
            </a:extLst>
          </p:cNvPr>
          <p:cNvSpPr>
            <a:spLocks xmlns:a="http://schemas.openxmlformats.org/drawingml/2006/main" noGrp="1"/>
          </p:cNvSpPr>
          <p:nvPr/>
        </p:nvSpPr>
        <p:spPr>
          <a:xfrm xmlns:a="http://schemas.openxmlformats.org/drawingml/2006/main">
            <a:off x="647700" y="819150"/>
            <a:ext cx="108966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3225" b="1">
                <a:solidFill>
                  <a:srgbClr val="112A3B"/>
                </a:solidFill>
                <a:latin typeface="Noto Sans CJK JP"/>
                <a:ea typeface="Noto Sans CJK JP"/>
                <a:cs typeface="Noto Sans CJK JP"/>
              </a:defRPr>
            </a:pPr>
            <a:r>
              <a:rPr sz="3225" b="1">
                <a:solidFill>
                  <a:srgbClr val="112A3B"/>
                </a:solidFill>
                <a:latin typeface="Noto Sans CJK JP"/>
                <a:ea typeface="Noto Sans CJK JP"/>
                <a:cs typeface="Noto Sans CJK JP"/>
              </a:rPr>
              <a:t>外部サービスの許可が、AIに任せられる範囲を決める</a:t>
            </a:r>
          </a:p>
        </p:txBody>
      </p:sp>
      <p:sp>
        <p:nvSpPr>
          <p:cNvPr id="3" name="">
            <a:extLst xmlns:a="http://schemas.openxmlformats.org/drawingml/2006/main">
              <a:ext uri="{FF2B5EF4-FFF2-40B4-BE49-F238E27FC236}">
                <a16:creationId xmlns:a16="http://schemas.microsoft.com/office/drawing/2014/main" id="{E2DAE524-BB13-478C-B1D1-7DA867D498CF}"/>
              </a:ext>
            </a:extLst>
          </p:cNvPr>
          <p:cNvSpPr>
            <a:spLocks xmlns:a="http://schemas.openxmlformats.org/drawingml/2006/main" noGrp="1"/>
          </p:cNvSpPr>
          <p:nvPr/>
        </p:nvSpPr>
        <p:spPr>
          <a:xfrm xmlns:a="http://schemas.openxmlformats.org/drawingml/2006/main">
            <a:off x="704850" y="2209800"/>
            <a:ext cx="3009900" cy="781050"/>
          </a:xfrm>
          <a:prstGeom xmlns:a="http://schemas.openxmlformats.org/drawingml/2006/main" prst="rect">
            <a:avLst/>
          </a:prstGeom>
          <a:solidFill xmlns:a="http://schemas.openxmlformats.org/drawingml/2006/main">
            <a:srgbClr val="E7F0EC"/>
          </a:solidFill>
          <a:ln xmlns:a="http://schemas.openxmlformats.org/drawingml/2006/main" w="0">
            <a:noFill/>
          </a:ln>
        </p:spPr>
        <p:txBody>
          <a:bodyPr xmlns:a="http://schemas.openxmlformats.org/drawingml/2006/main" lIns="114300" tIns="76200" rIns="114300" bIns="76200" anchor="ctr">
            <a:noAutofit/>
          </a:bodyPr>
          <a:lstStyle xmlns:a="http://schemas.openxmlformats.org/drawingml/2006/main"/>
          <a:p xmlns:a="http://schemas.openxmlformats.org/drawingml/2006/main">
            <a:pPr algn="ctr">
              <a:defRPr sz="2025" b="1">
                <a:solidFill>
                  <a:srgbClr val="112A3B"/>
                </a:solidFill>
                <a:latin typeface="Noto Sans CJK JP"/>
                <a:ea typeface="Noto Sans CJK JP"/>
                <a:cs typeface="Noto Sans CJK JP"/>
              </a:defRPr>
            </a:pPr>
            <a:r>
              <a:rPr sz="2025" b="1">
                <a:solidFill>
                  <a:srgbClr val="112A3B"/>
                </a:solidFill>
                <a:latin typeface="Noto Sans CJK JP"/>
                <a:ea typeface="Noto Sans CJK JP"/>
                <a:cs typeface="Noto Sans CJK JP"/>
              </a:rPr>
              <a:t>本人がAIに依頼</a:t>
            </a:r>
          </a:p>
        </p:txBody>
      </p:sp>
      <p:sp>
        <p:nvSpPr>
          <p:cNvPr id="4" name="">
            <a:extLst xmlns:a="http://schemas.openxmlformats.org/drawingml/2006/main">
              <a:ext uri="{FF2B5EF4-FFF2-40B4-BE49-F238E27FC236}">
                <a16:creationId xmlns:a16="http://schemas.microsoft.com/office/drawing/2014/main" id="{F4D102C3-3ADB-41D3-B566-519924A7EB5A}"/>
              </a:ext>
            </a:extLst>
          </p:cNvPr>
          <p:cNvSpPr>
            <a:spLocks xmlns:a="http://schemas.openxmlformats.org/drawingml/2006/main" noGrp="1"/>
          </p:cNvSpPr>
          <p:nvPr/>
        </p:nvSpPr>
        <p:spPr>
          <a:xfrm xmlns:a="http://schemas.openxmlformats.org/drawingml/2006/main">
            <a:off x="4572000" y="2209800"/>
            <a:ext cx="3009900" cy="781050"/>
          </a:xfrm>
          <a:prstGeom xmlns:a="http://schemas.openxmlformats.org/drawingml/2006/main" prst="rect">
            <a:avLst/>
          </a:prstGeom>
          <a:solidFill xmlns:a="http://schemas.openxmlformats.org/drawingml/2006/main">
            <a:srgbClr val="E7F0EC"/>
          </a:solidFill>
          <a:ln xmlns:a="http://schemas.openxmlformats.org/drawingml/2006/main" w="0">
            <a:noFill/>
          </a:ln>
        </p:spPr>
        <p:txBody>
          <a:bodyPr xmlns:a="http://schemas.openxmlformats.org/drawingml/2006/main" lIns="114300" tIns="76200" rIns="114300" bIns="76200" anchor="ctr">
            <a:noAutofit/>
          </a:bodyPr>
          <a:lstStyle xmlns:a="http://schemas.openxmlformats.org/drawingml/2006/main"/>
          <a:p xmlns:a="http://schemas.openxmlformats.org/drawingml/2006/main">
            <a:pPr algn="ctr">
              <a:defRPr sz="2025" b="1">
                <a:solidFill>
                  <a:srgbClr val="112A3B"/>
                </a:solidFill>
                <a:latin typeface="Noto Sans CJK JP"/>
                <a:ea typeface="Noto Sans CJK JP"/>
                <a:cs typeface="Noto Sans CJK JP"/>
              </a:defRPr>
            </a:pPr>
            <a:r>
              <a:rPr sz="2025" b="1">
                <a:solidFill>
                  <a:srgbClr val="112A3B"/>
                </a:solidFill>
                <a:latin typeface="Noto Sans CJK JP"/>
                <a:ea typeface="Noto Sans CJK JP"/>
                <a:cs typeface="Noto Sans CJK JP"/>
              </a:rPr>
              <a:t>AIがサイトへアクセス</a:t>
            </a:r>
          </a:p>
        </p:txBody>
      </p:sp>
      <p:sp>
        <p:nvSpPr>
          <p:cNvPr id="5" name="">
            <a:extLst xmlns:a="http://schemas.openxmlformats.org/drawingml/2006/main">
              <a:ext uri="{FF2B5EF4-FFF2-40B4-BE49-F238E27FC236}">
                <a16:creationId xmlns:a16="http://schemas.microsoft.com/office/drawing/2014/main" id="{4F83B30E-23B3-4D07-B089-A01FB87727F2}"/>
              </a:ext>
            </a:extLst>
          </p:cNvPr>
          <p:cNvSpPr>
            <a:spLocks xmlns:a="http://schemas.openxmlformats.org/drawingml/2006/main" noGrp="1"/>
          </p:cNvSpPr>
          <p:nvPr/>
        </p:nvSpPr>
        <p:spPr>
          <a:xfrm xmlns:a="http://schemas.openxmlformats.org/drawingml/2006/main">
            <a:off x="8477250" y="2209800"/>
            <a:ext cx="3009900" cy="781050"/>
          </a:xfrm>
          <a:prstGeom xmlns:a="http://schemas.openxmlformats.org/drawingml/2006/main" prst="rect">
            <a:avLst/>
          </a:prstGeom>
          <a:solidFill xmlns:a="http://schemas.openxmlformats.org/drawingml/2006/main">
            <a:srgbClr val="E7F0EC"/>
          </a:solidFill>
          <a:ln xmlns:a="http://schemas.openxmlformats.org/drawingml/2006/main" w="0">
            <a:noFill/>
          </a:ln>
        </p:spPr>
        <p:txBody>
          <a:bodyPr xmlns:a="http://schemas.openxmlformats.org/drawingml/2006/main" lIns="114300" tIns="76200" rIns="114300" bIns="76200" anchor="ctr">
            <a:noAutofit/>
          </a:bodyPr>
          <a:lstStyle xmlns:a="http://schemas.openxmlformats.org/drawingml/2006/main"/>
          <a:p xmlns:a="http://schemas.openxmlformats.org/drawingml/2006/main">
            <a:pPr algn="ctr">
              <a:defRPr sz="2025" b="1">
                <a:solidFill>
                  <a:srgbClr val="112A3B"/>
                </a:solidFill>
                <a:latin typeface="Noto Sans CJK JP"/>
                <a:ea typeface="Noto Sans CJK JP"/>
                <a:cs typeface="Noto Sans CJK JP"/>
              </a:defRPr>
            </a:pPr>
            <a:r>
              <a:rPr sz="2025" b="1">
                <a:solidFill>
                  <a:srgbClr val="112A3B"/>
                </a:solidFill>
                <a:latin typeface="Noto Sans CJK JP"/>
                <a:ea typeface="Noto Sans CJK JP"/>
                <a:cs typeface="Noto Sans CJK JP"/>
              </a:rPr>
              <a:t>サイト側の許可が必要</a:t>
            </a:r>
          </a:p>
        </p:txBody>
      </p:sp>
      <p:cxnSp>
        <p:nvCxnSpPr>
          <p:cNvPr id="21" name=""/>
          <p:cNvCxnSpPr>
            <a:stCxn xmlns:a="http://schemas.openxmlformats.org/drawingml/2006/main" id="3" idx="3"/>
            <a:endCxn xmlns:a="http://schemas.openxmlformats.org/drawingml/2006/main" id="4" idx="1"/>
          </p:cNvCxnSpPr>
          <p:nvPr/>
        </p:nvCxnSpPr>
        <p:spPr>
          <a:xfrm xmlns:a="http://schemas.openxmlformats.org/drawingml/2006/main">
            <a:off x="3714750" y="2600325"/>
            <a:ext cx="857250" cy="0"/>
          </a:xfrm>
          <a:prstGeom xmlns:a="http://schemas.openxmlformats.org/drawingml/2006/main" prst="straightConnector1">
            <a:avLst/>
          </a:prstGeom>
          <a:ln xmlns:a="http://schemas.openxmlformats.org/drawingml/2006/main" w="19050">
            <a:solidFill>
              <a:srgbClr val="087D83"/>
            </a:solidFill>
            <a:tailEnd type="triangle" w="sm" len="sm"/>
          </a:ln>
        </p:spPr>
      </p:cxnSp>
      <p:cxnSp>
        <p:nvCxnSpPr>
          <p:cNvPr id="22" name=""/>
          <p:cNvCxnSpPr>
            <a:stCxn xmlns:a="http://schemas.openxmlformats.org/drawingml/2006/main" id="4" idx="3"/>
            <a:endCxn xmlns:a="http://schemas.openxmlformats.org/drawingml/2006/main" id="5" idx="1"/>
          </p:cNvCxnSpPr>
          <p:nvPr/>
        </p:nvCxnSpPr>
        <p:spPr>
          <a:xfrm xmlns:a="http://schemas.openxmlformats.org/drawingml/2006/main">
            <a:off x="7581900" y="2600325"/>
            <a:ext cx="895350" cy="0"/>
          </a:xfrm>
          <a:prstGeom xmlns:a="http://schemas.openxmlformats.org/drawingml/2006/main" prst="straightConnector1">
            <a:avLst/>
          </a:prstGeom>
          <a:ln xmlns:a="http://schemas.openxmlformats.org/drawingml/2006/main" w="19050">
            <a:solidFill>
              <a:srgbClr val="087D83"/>
            </a:solidFill>
            <a:tailEnd type="triangle" w="sm" len="sm"/>
          </a:ln>
        </p:spPr>
      </p:cxnSp>
      <p:sp>
        <p:nvSpPr>
          <p:cNvPr id="8" name="報道例：AmazonがMeta Museの代理購入を遮断">
            <a:extLst xmlns:a="http://schemas.openxmlformats.org/drawingml/2006/main">
              <a:ext uri="{FF2B5EF4-FFF2-40B4-BE49-F238E27FC236}">
                <a16:creationId xmlns:a16="http://schemas.microsoft.com/office/drawing/2014/main" id="{F824B516-D9A0-42A3-AEBB-E1634FDA605C}"/>
              </a:ext>
            </a:extLst>
          </p:cNvPr>
          <p:cNvSpPr>
            <a:spLocks xmlns:a="http://schemas.openxmlformats.org/drawingml/2006/main" noGrp="1"/>
          </p:cNvSpPr>
          <p:nvPr/>
        </p:nvSpPr>
        <p:spPr>
          <a:xfrm xmlns:a="http://schemas.openxmlformats.org/drawingml/2006/main">
            <a:off x="723900" y="3438525"/>
            <a:ext cx="10477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2325" b="1">
                <a:solidFill>
                  <a:srgbClr val="112A3B"/>
                </a:solidFill>
                <a:latin typeface="Noto Sans CJK JP"/>
                <a:ea typeface="Noto Sans CJK JP"/>
                <a:cs typeface="Noto Sans CJK JP"/>
              </a:defRPr>
            </a:pPr>
            <a:r>
              <a:rPr sz="2325" b="1">
                <a:solidFill>
                  <a:srgbClr val="112A3B"/>
                </a:solidFill>
                <a:latin typeface="Noto Sans CJK JP"/>
                <a:ea typeface="Noto Sans CJK JP"/>
                <a:cs typeface="Noto Sans CJK JP"/>
              </a:rPr>
              <a:t>報道例：AmazonがMeta Museの代理購入を遮断</a:t>
            </a:r>
          </a:p>
        </p:txBody>
      </p:sp>
      <p:sp>
        <p:nvSpPr>
          <p:cNvPr id="9" name="GeekWireの取材によると、Amazon側は事前合意や自">
            <a:extLst xmlns:a="http://schemas.openxmlformats.org/drawingml/2006/main">
              <a:ext uri="{FF2B5EF4-FFF2-40B4-BE49-F238E27FC236}">
                <a16:creationId xmlns:a16="http://schemas.microsoft.com/office/drawing/2014/main" id="{1C50B1C9-52C8-4A04-98EF-32542C510F8A}"/>
              </a:ext>
            </a:extLst>
          </p:cNvPr>
          <p:cNvSpPr>
            <a:spLocks xmlns:a="http://schemas.openxmlformats.org/drawingml/2006/main" noGrp="1"/>
          </p:cNvSpPr>
          <p:nvPr/>
        </p:nvSpPr>
        <p:spPr>
          <a:xfrm xmlns:a="http://schemas.openxmlformats.org/drawingml/2006/main">
            <a:off x="723900" y="4048125"/>
            <a:ext cx="10506075"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2025" b="0">
                <a:solidFill>
                  <a:srgbClr val="455965"/>
                </a:solidFill>
                <a:latin typeface="Noto Sans CJK JP"/>
                <a:ea typeface="Noto Sans CJK JP"/>
                <a:cs typeface="Noto Sans CJK JP"/>
              </a:defRPr>
            </a:pPr>
            <a:r>
              <a:rPr sz="2025" b="0">
                <a:solidFill>
                  <a:srgbClr val="455965"/>
                </a:solidFill>
                <a:latin typeface="Noto Sans CJK JP"/>
                <a:ea typeface="Noto Sans CJK JP"/>
                <a:cs typeface="Noto Sans CJK JP"/>
              </a:rPr>
              <a:t>GeekWireの取材によると、Amazon側は事前合意や自己識別、</a:t>
            </a:r>
          </a:p>
          <a:p xmlns:a="http://schemas.openxmlformats.org/drawingml/2006/main">
            <a:pPr algn="l">
              <a:lnSpc>
                <a:spcPct val="116000"/>
              </a:lnSpc>
              <a:buNone/>
              <a:defRPr sz="2025" b="0">
                <a:solidFill>
                  <a:srgbClr val="455965"/>
                </a:solidFill>
                <a:latin typeface="Noto Sans CJK JP"/>
                <a:ea typeface="Noto Sans CJK JP"/>
                <a:cs typeface="Noto Sans CJK JP"/>
              </a:defRPr>
            </a:pPr>
            <a:r>
              <a:rPr sz="2025" b="0">
                <a:solidFill>
                  <a:srgbClr val="455965"/>
                </a:solidFill>
                <a:latin typeface="Noto Sans CJK JP"/>
                <a:ea typeface="Noto Sans CJK JP"/>
                <a:cs typeface="Noto Sans CJK JP"/>
              </a:rPr>
              <a:t>顧客情報の安全性を問題に挙げた。</a:t>
            </a:r>
          </a:p>
        </p:txBody>
      </p:sp>
      <p:sp>
        <p:nvSpPr>
          <p:cNvPr id="10" name="AIが操作できる能力と、相手が代理操作を認めることは、別々の">
            <a:extLst xmlns:a="http://schemas.openxmlformats.org/drawingml/2006/main">
              <a:ext uri="{FF2B5EF4-FFF2-40B4-BE49-F238E27FC236}">
                <a16:creationId xmlns:a16="http://schemas.microsoft.com/office/drawing/2014/main" id="{27018BEA-5043-4CA1-9BE1-1EC25E028077}"/>
              </a:ext>
            </a:extLst>
          </p:cNvPr>
          <p:cNvSpPr>
            <a:spLocks xmlns:a="http://schemas.openxmlformats.org/drawingml/2006/main" noGrp="1"/>
          </p:cNvSpPr>
          <p:nvPr/>
        </p:nvSpPr>
        <p:spPr>
          <a:xfrm xmlns:a="http://schemas.openxmlformats.org/drawingml/2006/main">
            <a:off x="723900" y="5238750"/>
            <a:ext cx="1050607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2025" b="1">
                <a:solidFill>
                  <a:srgbClr val="087D83"/>
                </a:solidFill>
                <a:latin typeface="Noto Sans CJK JP"/>
                <a:ea typeface="Noto Sans CJK JP"/>
                <a:cs typeface="Noto Sans CJK JP"/>
              </a:defRPr>
            </a:pPr>
            <a:r>
              <a:rPr sz="2025" b="1">
                <a:solidFill>
                  <a:srgbClr val="087D83"/>
                </a:solidFill>
                <a:latin typeface="Noto Sans CJK JP"/>
                <a:ea typeface="Noto Sans CJK JP"/>
                <a:cs typeface="Noto Sans CJK JP"/>
              </a:rPr>
              <a:t>AIが操作できる能力と、相手が代理操作を認めることは、別々の条件</a:t>
            </a:r>
          </a:p>
        </p:txBody>
      </p:sp>
      <p:sp>
        <p:nvSpPr>
          <p:cNvPr id="11" name="">
            <a:extLst xmlns:a="http://schemas.openxmlformats.org/drawingml/2006/main">
              <a:ext uri="{FF2B5EF4-FFF2-40B4-BE49-F238E27FC236}">
                <a16:creationId xmlns:a16="http://schemas.microsoft.com/office/drawing/2014/main" id="{AB3B6934-610C-4FB1-84F9-71B8827B2E2A}"/>
              </a:ext>
            </a:extLst>
          </p:cNvPr>
          <p:cNvSpPr>
            <a:spLocks xmlns:a="http://schemas.openxmlformats.org/drawingml/2006/main" noGrp="1"/>
          </p:cNvSpPr>
          <p:nvPr/>
        </p:nvSpPr>
        <p:spPr>
          <a:xfrm xmlns:a="http://schemas.openxmlformats.org/drawingml/2006/main">
            <a:off x="647700" y="6305550"/>
            <a:ext cx="10896600" cy="0"/>
          </a:xfrm>
          <a:prstGeom xmlns:a="http://schemas.openxmlformats.org/drawingml/2006/main" prst="line">
            <a:avLst/>
          </a:prstGeom>
          <a:noFill xmlns:a="http://schemas.openxmlformats.org/drawingml/2006/main"/>
          <a:ln xmlns:a="http://schemas.openxmlformats.org/drawingml/2006/main" w="11430">
            <a:solidFill>
              <a:srgbClr val="CFD6D6"/>
            </a:solidFill>
            <a:prstDash val="solid"/>
          </a:ln>
        </p:spPr>
      </p:sp>
      <p:sp>
        <p:nvSpPr>
          <p:cNvPr id="12" name="報道・公式説明  ／  すべての外部AIや、すべてのサービス">
            <a:extLst xmlns:a="http://schemas.openxmlformats.org/drawingml/2006/main">
              <a:ext uri="{FF2B5EF4-FFF2-40B4-BE49-F238E27FC236}">
                <a16:creationId xmlns:a16="http://schemas.microsoft.com/office/drawing/2014/main" id="{8C978C47-E8EF-4464-8B17-CE9F140C41AC}"/>
              </a:ext>
            </a:extLst>
          </p:cNvPr>
          <p:cNvSpPr>
            <a:spLocks xmlns:a="http://schemas.openxmlformats.org/drawingml/2006/main" noGrp="1"/>
          </p:cNvSpPr>
          <p:nvPr/>
        </p:nvSpPr>
        <p:spPr>
          <a:xfrm xmlns:a="http://schemas.openxmlformats.org/drawingml/2006/main">
            <a:off x="647700" y="5905500"/>
            <a:ext cx="108966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1425" b="0">
                <a:solidFill>
                  <a:srgbClr val="455965"/>
                </a:solidFill>
                <a:latin typeface="Noto Sans CJK JP"/>
                <a:ea typeface="Noto Sans CJK JP"/>
                <a:cs typeface="Noto Sans CJK JP"/>
              </a:defRPr>
            </a:pPr>
            <a:r>
              <a:rPr sz="1425" b="0">
                <a:solidFill>
                  <a:srgbClr val="455965"/>
                </a:solidFill>
                <a:latin typeface="Noto Sans CJK JP"/>
                <a:ea typeface="Noto Sans CJK JP"/>
                <a:cs typeface="Noto Sans CJK JP"/>
              </a:rPr>
              <a:t>報道・公式説明  ／  すべての外部AIや、すべてのサービスが遮断されるという話ではない</a:t>
            </a:r>
          </a:p>
        </p:txBody>
      </p:sp>
      <p:sp>
        <p:nvSpPr>
          <p:cNvPr id="13" name="GeekWire 9/20">
            <a:extLst xmlns:a="http://schemas.openxmlformats.org/drawingml/2006/main">
              <a:ext uri="{FF2B5EF4-FFF2-40B4-BE49-F238E27FC236}">
                <a16:creationId xmlns:a16="http://schemas.microsoft.com/office/drawing/2014/main" id="{51AFFEE8-0DD1-4A30-936A-20DBAC9F1A35}"/>
              </a:ext>
            </a:extLst>
          </p:cNvPr>
          <p:cNvSpPr>
            <a:spLocks xmlns:a="http://schemas.openxmlformats.org/drawingml/2006/main" noGrp="1"/>
          </p:cNvSpPr>
          <p:nvPr/>
        </p:nvSpPr>
        <p:spPr>
          <a:xfrm xmlns:a="http://schemas.openxmlformats.org/drawingml/2006/main">
            <a:off x="647700" y="6448425"/>
            <a:ext cx="16573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1125" b="0">
                <a:solidFill>
                  <a:srgbClr val="455965"/>
                </a:solidFill>
                <a:latin typeface="Noto Sans CJK JP"/>
                <a:ea typeface="Noto Sans CJK JP"/>
                <a:cs typeface="Noto Sans CJK JP"/>
              </a:defRPr>
            </a:pPr>
            <a:r>
              <a:rPr sz="1125" b="0">
                <a:solidFill>
                  <a:srgbClr val="455965"/>
                </a:solidFill>
                <a:latin typeface="Noto Sans CJK JP"/>
                <a:ea typeface="Noto Sans CJK JP"/>
                <a:cs typeface="Noto Sans CJK JP"/>
                <a:hlinkClick xmlns:r="http://schemas.openxmlformats.org/officeDocument/2006/relationships" r:id="R08726fbe903848e5"/>
              </a:rPr>
              <a:t>GeekWire 9/20</a:t>
            </a:r>
          </a:p>
        </p:txBody>
      </p:sp>
      <p:sp>
        <p:nvSpPr>
          <p:cNvPr id="14" name="dots利用ガイド">
            <a:extLst xmlns:a="http://schemas.openxmlformats.org/drawingml/2006/main">
              <a:ext uri="{FF2B5EF4-FFF2-40B4-BE49-F238E27FC236}">
                <a16:creationId xmlns:a16="http://schemas.microsoft.com/office/drawing/2014/main" id="{8DFBCB10-6EEB-43EB-B0BF-78ADA296B8F9}"/>
              </a:ext>
            </a:extLst>
          </p:cNvPr>
          <p:cNvSpPr>
            <a:spLocks xmlns:a="http://schemas.openxmlformats.org/drawingml/2006/main" noGrp="1"/>
          </p:cNvSpPr>
          <p:nvPr/>
        </p:nvSpPr>
        <p:spPr>
          <a:xfrm xmlns:a="http://schemas.openxmlformats.org/drawingml/2006/main">
            <a:off x="2457450" y="6448425"/>
            <a:ext cx="16764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1125" b="0">
                <a:solidFill>
                  <a:srgbClr val="455965"/>
                </a:solidFill>
                <a:latin typeface="Noto Sans CJK JP"/>
                <a:ea typeface="Noto Sans CJK JP"/>
                <a:cs typeface="Noto Sans CJK JP"/>
              </a:defRPr>
            </a:pPr>
            <a:r>
              <a:rPr sz="1125" b="0">
                <a:solidFill>
                  <a:srgbClr val="455965"/>
                </a:solidFill>
                <a:latin typeface="Noto Sans CJK JP"/>
                <a:ea typeface="Noto Sans CJK JP"/>
                <a:cs typeface="Noto Sans CJK JP"/>
                <a:hlinkClick xmlns:r="http://schemas.openxmlformats.org/officeDocument/2006/relationships" r:id="R825f1377b2b94252"/>
              </a:rPr>
              <a:t>dots利用ガイド</a:t>
            </a:r>
          </a:p>
        </p:txBody>
      </p:sp>
      <p:sp>
        <p:nvSpPr>
          <p:cNvPr id="15" name="11">
            <a:extLst xmlns:a="http://schemas.openxmlformats.org/drawingml/2006/main">
              <a:ext uri="{FF2B5EF4-FFF2-40B4-BE49-F238E27FC236}">
                <a16:creationId xmlns:a16="http://schemas.microsoft.com/office/drawing/2014/main" id="{BAA8996E-7CD0-4D92-8130-5321CDA4ECA6}"/>
              </a:ext>
            </a:extLst>
          </p:cNvPr>
          <p:cNvSpPr>
            <a:spLocks xmlns:a="http://schemas.openxmlformats.org/drawingml/2006/main" noGrp="1"/>
          </p:cNvSpPr>
          <p:nvPr/>
        </p:nvSpPr>
        <p:spPr>
          <a:xfrm xmlns:a="http://schemas.openxmlformats.org/drawingml/2006/main">
            <a:off x="11049000" y="6429375"/>
            <a:ext cx="4953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16000"/>
              </a:lnSpc>
              <a:buNone/>
              <a:defRPr sz="1200" b="0">
                <a:solidFill>
                  <a:srgbClr val="455965"/>
                </a:solidFill>
                <a:latin typeface="Noto Sans CJK JP"/>
                <a:ea typeface="Noto Sans CJK JP"/>
                <a:cs typeface="Noto Sans CJK JP"/>
              </a:defRPr>
            </a:pPr>
            <a:r>
              <a:rPr sz="1200" b="0">
                <a:solidFill>
                  <a:srgbClr val="455965"/>
                </a:solidFill>
                <a:latin typeface="Noto Sans CJK JP"/>
                <a:ea typeface="Noto Sans CJK JP"/>
                <a:cs typeface="Noto Sans CJK JP"/>
              </a:rPr>
              <a:t>11</a:t>
            </a:r>
          </a:p>
        </p:txBody>
      </p:sp>
    </p:spTree>
    <p:extLst>
      <p:ext uri="{BB962C8B-B14F-4D97-AF65-F5344CB8AC3E}">
        <p14:creationId xmlns:p14="http://schemas.microsoft.com/office/powerpoint/2010/main" val="275400166"/>
      </p:ext>
    </p:extLst>
  </p:cSld>
</p:sld>
</file>

<file path=ppt/slides/slide12.xml><?xml version="1.0" encoding="utf-8"?>
<p:sld xmlns:p="http://schemas.openxmlformats.org/presentationml/2006/main">
  <p:cSld>
    <p:bg>
      <p:bgPr>
        <a:solidFill xmlns:a="http://schemas.openxmlformats.org/drawingml/2006/main">
          <a:srgbClr val="F8F7F2"/>
        </a:solidFill>
      </p:bgPr>
    </p:bg>
    <p:spTree>
      <p:nvGrpSpPr>
        <p:cNvPr id="1" name=""/>
        <p:cNvGrpSpPr/>
        <p:nvPr/>
      </p:nvGrpSpPr>
      <p:grpSpPr>
        <a:xfrm xmlns:a="http://schemas.openxmlformats.org/drawingml/2006/main"/>
      </p:grpSpPr>
      <p:sp>
        <p:nvSpPr>
          <p:cNvPr id="14" name="実務での使い方">
            <a:extLst xmlns:a="http://schemas.openxmlformats.org/drawingml/2006/main">
              <a:ext uri="{FF2B5EF4-FFF2-40B4-BE49-F238E27FC236}">
                <a16:creationId xmlns:a16="http://schemas.microsoft.com/office/drawing/2014/main" id="{3A879D19-66B7-401F-88BE-521A6B2C2199}"/>
              </a:ext>
            </a:extLst>
          </p:cNvPr>
          <p:cNvSpPr>
            <a:spLocks xmlns:a="http://schemas.openxmlformats.org/drawingml/2006/main" noGrp="1"/>
          </p:cNvSpPr>
          <p:nvPr/>
        </p:nvSpPr>
        <p:spPr>
          <a:xfrm xmlns:a="http://schemas.openxmlformats.org/drawingml/2006/main">
            <a:off x="647700" y="381000"/>
            <a:ext cx="108966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1500" b="1">
                <a:solidFill>
                  <a:srgbClr val="087D83"/>
                </a:solidFill>
                <a:latin typeface="Noto Sans CJK JP"/>
                <a:ea typeface="Noto Sans CJK JP"/>
                <a:cs typeface="Noto Sans CJK JP"/>
              </a:defRPr>
            </a:pPr>
            <a:r>
              <a:rPr sz="1500" b="1">
                <a:solidFill>
                  <a:srgbClr val="087D83"/>
                </a:solidFill>
                <a:latin typeface="Noto Sans CJK JP"/>
                <a:ea typeface="Noto Sans CJK JP"/>
                <a:cs typeface="Noto Sans CJK JP"/>
              </a:rPr>
              <a:t>実務での使い方</a:t>
            </a:r>
          </a:p>
        </p:txBody>
      </p:sp>
      <p:sp>
        <p:nvSpPr>
          <p:cNvPr id="2" name="任せる範囲と確認点を決めると、AIを試しやすい">
            <a:extLst xmlns:a="http://schemas.openxmlformats.org/drawingml/2006/main">
              <a:ext uri="{FF2B5EF4-FFF2-40B4-BE49-F238E27FC236}">
                <a16:creationId xmlns:a16="http://schemas.microsoft.com/office/drawing/2014/main" id="{F16C6C20-0B46-4352-9AFC-D3F084813532}"/>
              </a:ext>
            </a:extLst>
          </p:cNvPr>
          <p:cNvSpPr>
            <a:spLocks xmlns:a="http://schemas.openxmlformats.org/drawingml/2006/main" noGrp="1"/>
          </p:cNvSpPr>
          <p:nvPr/>
        </p:nvSpPr>
        <p:spPr>
          <a:xfrm xmlns:a="http://schemas.openxmlformats.org/drawingml/2006/main">
            <a:off x="647700" y="819150"/>
            <a:ext cx="108966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3225" b="1">
                <a:solidFill>
                  <a:srgbClr val="112A3B"/>
                </a:solidFill>
                <a:latin typeface="Noto Sans CJK JP"/>
                <a:ea typeface="Noto Sans CJK JP"/>
                <a:cs typeface="Noto Sans CJK JP"/>
              </a:defRPr>
            </a:pPr>
            <a:r>
              <a:rPr sz="3225" b="1">
                <a:solidFill>
                  <a:srgbClr val="112A3B"/>
                </a:solidFill>
                <a:latin typeface="Noto Sans CJK JP"/>
                <a:ea typeface="Noto Sans CJK JP"/>
                <a:cs typeface="Noto Sans CJK JP"/>
              </a:rPr>
              <a:t>任せる範囲と確認点を決めると、AIを試しやすい</a:t>
            </a:r>
          </a:p>
        </p:txBody>
      </p:sp>
      <p:sp>
        <p:nvSpPr>
          <p:cNvPr id="3" name="例：出張手配を、準備する作業と確定する判断に分ける">
            <a:extLst xmlns:a="http://schemas.openxmlformats.org/drawingml/2006/main">
              <a:ext uri="{FF2B5EF4-FFF2-40B4-BE49-F238E27FC236}">
                <a16:creationId xmlns:a16="http://schemas.microsoft.com/office/drawing/2014/main" id="{9947C296-2CA3-4E85-9207-77CBC0FA866F}"/>
              </a:ext>
            </a:extLst>
          </p:cNvPr>
          <p:cNvSpPr>
            <a:spLocks xmlns:a="http://schemas.openxmlformats.org/drawingml/2006/main" noGrp="1"/>
          </p:cNvSpPr>
          <p:nvPr/>
        </p:nvSpPr>
        <p:spPr>
          <a:xfrm xmlns:a="http://schemas.openxmlformats.org/drawingml/2006/main">
            <a:off x="723900" y="1952625"/>
            <a:ext cx="1073467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2175" b="1">
                <a:solidFill>
                  <a:srgbClr val="112A3B"/>
                </a:solidFill>
                <a:latin typeface="Noto Sans CJK JP"/>
                <a:ea typeface="Noto Sans CJK JP"/>
                <a:cs typeface="Noto Sans CJK JP"/>
              </a:defRPr>
            </a:pPr>
            <a:r>
              <a:rPr sz="2175" b="1">
                <a:solidFill>
                  <a:srgbClr val="112A3B"/>
                </a:solidFill>
                <a:latin typeface="Noto Sans CJK JP"/>
                <a:ea typeface="Noto Sans CJK JP"/>
                <a:cs typeface="Noto Sans CJK JP"/>
              </a:rPr>
              <a:t>例：出張手配を、準備する作業と確定する判断に分ける</a:t>
            </a:r>
          </a:p>
        </p:txBody>
      </p:sp>
      <p:sp>
        <p:nvSpPr>
          <p:cNvPr id="4" name="AIに任せる準備">
            <a:extLst xmlns:a="http://schemas.openxmlformats.org/drawingml/2006/main">
              <a:ext uri="{FF2B5EF4-FFF2-40B4-BE49-F238E27FC236}">
                <a16:creationId xmlns:a16="http://schemas.microsoft.com/office/drawing/2014/main" id="{EFC406D9-49E3-489A-9262-4373D14F7FB6}"/>
              </a:ext>
            </a:extLst>
          </p:cNvPr>
          <p:cNvSpPr>
            <a:spLocks xmlns:a="http://schemas.openxmlformats.org/drawingml/2006/main" noGrp="1"/>
          </p:cNvSpPr>
          <p:nvPr/>
        </p:nvSpPr>
        <p:spPr>
          <a:xfrm xmlns:a="http://schemas.openxmlformats.org/drawingml/2006/main">
            <a:off x="723900" y="2933700"/>
            <a:ext cx="46863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2400" b="1">
                <a:solidFill>
                  <a:srgbClr val="087D83"/>
                </a:solidFill>
                <a:latin typeface="Noto Sans CJK JP"/>
                <a:ea typeface="Noto Sans CJK JP"/>
                <a:cs typeface="Noto Sans CJK JP"/>
              </a:defRPr>
            </a:pPr>
            <a:r>
              <a:rPr sz="2400" b="1">
                <a:solidFill>
                  <a:srgbClr val="087D83"/>
                </a:solidFill>
                <a:latin typeface="Noto Sans CJK JP"/>
                <a:ea typeface="Noto Sans CJK JP"/>
                <a:cs typeface="Noto Sans CJK JP"/>
              </a:rPr>
              <a:t>AIに任せる準備</a:t>
            </a:r>
          </a:p>
        </p:txBody>
      </p:sp>
      <p:sp>
        <p:nvSpPr>
          <p:cNvPr id="5" name="条件に合う候補を調べる&#10;料金や場所を比較する&#10;旅程の下書きを">
            <a:extLst xmlns:a="http://schemas.openxmlformats.org/drawingml/2006/main">
              <a:ext uri="{FF2B5EF4-FFF2-40B4-BE49-F238E27FC236}">
                <a16:creationId xmlns:a16="http://schemas.microsoft.com/office/drawing/2014/main" id="{2D3724EB-5AB4-4DC7-9246-3DF318BBAD29}"/>
              </a:ext>
            </a:extLst>
          </p:cNvPr>
          <p:cNvSpPr>
            <a:spLocks xmlns:a="http://schemas.openxmlformats.org/drawingml/2006/main" noGrp="1"/>
          </p:cNvSpPr>
          <p:nvPr/>
        </p:nvSpPr>
        <p:spPr>
          <a:xfrm xmlns:a="http://schemas.openxmlformats.org/drawingml/2006/main">
            <a:off x="723900" y="3695700"/>
            <a:ext cx="4686300" cy="1552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2175" b="0">
                <a:solidFill>
                  <a:srgbClr val="455965"/>
                </a:solidFill>
                <a:latin typeface="Noto Sans CJK JP"/>
                <a:ea typeface="Noto Sans CJK JP"/>
                <a:cs typeface="Noto Sans CJK JP"/>
              </a:defRPr>
            </a:pPr>
            <a:r>
              <a:rPr sz="2175" b="0">
                <a:solidFill>
                  <a:srgbClr val="455965"/>
                </a:solidFill>
                <a:latin typeface="Noto Sans CJK JP"/>
                <a:ea typeface="Noto Sans CJK JP"/>
                <a:cs typeface="Noto Sans CJK JP"/>
              </a:rPr>
              <a:t>条件に合う候補を調べる</a:t>
            </a:r>
          </a:p>
          <a:p xmlns:a="http://schemas.openxmlformats.org/drawingml/2006/main">
            <a:pPr algn="l">
              <a:lnSpc>
                <a:spcPct val="116000"/>
              </a:lnSpc>
              <a:buNone/>
              <a:defRPr sz="2175" b="0">
                <a:solidFill>
                  <a:srgbClr val="455965"/>
                </a:solidFill>
                <a:latin typeface="Noto Sans CJK JP"/>
                <a:ea typeface="Noto Sans CJK JP"/>
                <a:cs typeface="Noto Sans CJK JP"/>
              </a:defRPr>
            </a:pPr>
            <a:r>
              <a:rPr sz="2175" b="0">
                <a:solidFill>
                  <a:srgbClr val="455965"/>
                </a:solidFill>
                <a:latin typeface="Noto Sans CJK JP"/>
                <a:ea typeface="Noto Sans CJK JP"/>
                <a:cs typeface="Noto Sans CJK JP"/>
              </a:rPr>
              <a:t>料金や場所を比較する</a:t>
            </a:r>
          </a:p>
          <a:p xmlns:a="http://schemas.openxmlformats.org/drawingml/2006/main">
            <a:pPr algn="l">
              <a:lnSpc>
                <a:spcPct val="116000"/>
              </a:lnSpc>
              <a:buNone/>
              <a:defRPr sz="2175" b="0">
                <a:solidFill>
                  <a:srgbClr val="455965"/>
                </a:solidFill>
                <a:latin typeface="Noto Sans CJK JP"/>
                <a:ea typeface="Noto Sans CJK JP"/>
                <a:cs typeface="Noto Sans CJK JP"/>
              </a:defRPr>
            </a:pPr>
            <a:r>
              <a:rPr sz="2175" b="0">
                <a:solidFill>
                  <a:srgbClr val="455965"/>
                </a:solidFill>
                <a:latin typeface="Noto Sans CJK JP"/>
                <a:ea typeface="Noto Sans CJK JP"/>
                <a:cs typeface="Noto Sans CJK JP"/>
              </a:rPr>
              <a:t>旅程の下書きを作る</a:t>
            </a:r>
          </a:p>
        </p:txBody>
      </p:sp>
      <p:sp>
        <p:nvSpPr>
          <p:cNvPr id="6" name="人が確認して確定する判断">
            <a:extLst xmlns:a="http://schemas.openxmlformats.org/drawingml/2006/main">
              <a:ext uri="{FF2B5EF4-FFF2-40B4-BE49-F238E27FC236}">
                <a16:creationId xmlns:a16="http://schemas.microsoft.com/office/drawing/2014/main" id="{83672798-9E3C-4A9F-8EC2-A4B34B1CE9FA}"/>
              </a:ext>
            </a:extLst>
          </p:cNvPr>
          <p:cNvSpPr>
            <a:spLocks xmlns:a="http://schemas.openxmlformats.org/drawingml/2006/main" noGrp="1"/>
          </p:cNvSpPr>
          <p:nvPr/>
        </p:nvSpPr>
        <p:spPr>
          <a:xfrm xmlns:a="http://schemas.openxmlformats.org/drawingml/2006/main">
            <a:off x="6734175" y="2933700"/>
            <a:ext cx="4762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2400" b="1">
                <a:solidFill>
                  <a:srgbClr val="112A3B"/>
                </a:solidFill>
                <a:latin typeface="Noto Sans CJK JP"/>
                <a:ea typeface="Noto Sans CJK JP"/>
                <a:cs typeface="Noto Sans CJK JP"/>
              </a:defRPr>
            </a:pPr>
            <a:r>
              <a:rPr sz="2400" b="1">
                <a:solidFill>
                  <a:srgbClr val="112A3B"/>
                </a:solidFill>
                <a:latin typeface="Noto Sans CJK JP"/>
                <a:ea typeface="Noto Sans CJK JP"/>
                <a:cs typeface="Noto Sans CJK JP"/>
              </a:rPr>
              <a:t>人が確認して確定する判断</a:t>
            </a:r>
          </a:p>
        </p:txBody>
      </p:sp>
      <p:sp>
        <p:nvSpPr>
          <p:cNvPr id="7" name="日付・金額・相手先は合っているか&#10;変更・取消の条件を受け入れ">
            <a:extLst xmlns:a="http://schemas.openxmlformats.org/drawingml/2006/main">
              <a:ext uri="{FF2B5EF4-FFF2-40B4-BE49-F238E27FC236}">
                <a16:creationId xmlns:a16="http://schemas.microsoft.com/office/drawing/2014/main" id="{391D6ABD-71E6-454B-8B86-FA7C8974CDCA}"/>
              </a:ext>
            </a:extLst>
          </p:cNvPr>
          <p:cNvSpPr>
            <a:spLocks xmlns:a="http://schemas.openxmlformats.org/drawingml/2006/main" noGrp="1"/>
          </p:cNvSpPr>
          <p:nvPr/>
        </p:nvSpPr>
        <p:spPr>
          <a:xfrm xmlns:a="http://schemas.openxmlformats.org/drawingml/2006/main">
            <a:off x="6734175" y="3695700"/>
            <a:ext cx="4762500" cy="1552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2025" b="0">
                <a:solidFill>
                  <a:srgbClr val="455965"/>
                </a:solidFill>
                <a:latin typeface="Noto Sans CJK JP"/>
                <a:ea typeface="Noto Sans CJK JP"/>
                <a:cs typeface="Noto Sans CJK JP"/>
              </a:defRPr>
            </a:pPr>
            <a:r>
              <a:rPr sz="2025" b="0">
                <a:solidFill>
                  <a:srgbClr val="455965"/>
                </a:solidFill>
                <a:latin typeface="Noto Sans CJK JP"/>
                <a:ea typeface="Noto Sans CJK JP"/>
                <a:cs typeface="Noto Sans CJK JP"/>
              </a:rPr>
              <a:t>日付・金額・相手先は合っているか</a:t>
            </a:r>
          </a:p>
          <a:p xmlns:a="http://schemas.openxmlformats.org/drawingml/2006/main">
            <a:pPr algn="l">
              <a:lnSpc>
                <a:spcPct val="116000"/>
              </a:lnSpc>
              <a:buNone/>
              <a:defRPr sz="2025" b="0">
                <a:solidFill>
                  <a:srgbClr val="455965"/>
                </a:solidFill>
                <a:latin typeface="Noto Sans CJK JP"/>
                <a:ea typeface="Noto Sans CJK JP"/>
                <a:cs typeface="Noto Sans CJK JP"/>
              </a:defRPr>
            </a:pPr>
            <a:r>
              <a:rPr sz="2025" b="0">
                <a:solidFill>
                  <a:srgbClr val="455965"/>
                </a:solidFill>
                <a:latin typeface="Noto Sans CJK JP"/>
                <a:ea typeface="Noto Sans CJK JP"/>
                <a:cs typeface="Noto Sans CJK JP"/>
              </a:rPr>
              <a:t>変更・取消の条件を受け入れるか</a:t>
            </a:r>
          </a:p>
          <a:p xmlns:a="http://schemas.openxmlformats.org/drawingml/2006/main">
            <a:pPr algn="l">
              <a:lnSpc>
                <a:spcPct val="116000"/>
              </a:lnSpc>
              <a:buNone/>
              <a:defRPr sz="2025" b="0">
                <a:solidFill>
                  <a:srgbClr val="455965"/>
                </a:solidFill>
                <a:latin typeface="Noto Sans CJK JP"/>
                <a:ea typeface="Noto Sans CJK JP"/>
                <a:cs typeface="Noto Sans CJK JP"/>
              </a:defRPr>
            </a:pPr>
            <a:r>
              <a:rPr sz="2025" b="0">
                <a:solidFill>
                  <a:srgbClr val="455965"/>
                </a:solidFill>
                <a:latin typeface="Noto Sans CJK JP"/>
                <a:ea typeface="Noto Sans CJK JP"/>
                <a:cs typeface="Noto Sans CJK JP"/>
              </a:rPr>
              <a:t>この内容で予約や支払いを進めるか</a:t>
            </a:r>
          </a:p>
        </p:txBody>
      </p:sp>
      <p:sp>
        <p:nvSpPr>
          <p:cNvPr id="8" name="選ぶ基準は、性能に加えて「確認・修正を含めても、役に立つか」">
            <a:extLst xmlns:a="http://schemas.openxmlformats.org/drawingml/2006/main">
              <a:ext uri="{FF2B5EF4-FFF2-40B4-BE49-F238E27FC236}">
                <a16:creationId xmlns:a16="http://schemas.microsoft.com/office/drawing/2014/main" id="{F9693533-BA72-40BE-A261-759E5F9A58C5}"/>
              </a:ext>
            </a:extLst>
          </p:cNvPr>
          <p:cNvSpPr>
            <a:spLocks xmlns:a="http://schemas.openxmlformats.org/drawingml/2006/main" noGrp="1"/>
          </p:cNvSpPr>
          <p:nvPr/>
        </p:nvSpPr>
        <p:spPr>
          <a:xfrm xmlns:a="http://schemas.openxmlformats.org/drawingml/2006/main">
            <a:off x="723900" y="5391150"/>
            <a:ext cx="106680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2100" b="1">
                <a:solidFill>
                  <a:srgbClr val="112A3B"/>
                </a:solidFill>
                <a:latin typeface="Noto Sans CJK JP"/>
                <a:ea typeface="Noto Sans CJK JP"/>
                <a:cs typeface="Noto Sans CJK JP"/>
              </a:defRPr>
            </a:pPr>
            <a:r>
              <a:rPr sz="2100" b="1">
                <a:solidFill>
                  <a:srgbClr val="112A3B"/>
                </a:solidFill>
                <a:latin typeface="Noto Sans CJK JP"/>
                <a:ea typeface="Noto Sans CJK JP"/>
                <a:cs typeface="Noto Sans CJK JP"/>
              </a:rPr>
              <a:t>選ぶ基準は、性能に加えて「確認・修正を含めても、役に立つか」</a:t>
            </a:r>
          </a:p>
        </p:txBody>
      </p:sp>
      <p:sp>
        <p:nvSpPr>
          <p:cNvPr id="9" name="">
            <a:extLst xmlns:a="http://schemas.openxmlformats.org/drawingml/2006/main">
              <a:ext uri="{FF2B5EF4-FFF2-40B4-BE49-F238E27FC236}">
                <a16:creationId xmlns:a16="http://schemas.microsoft.com/office/drawing/2014/main" id="{102654B1-5AFF-4861-9DD7-3FFF7298F84F}"/>
              </a:ext>
            </a:extLst>
          </p:cNvPr>
          <p:cNvSpPr>
            <a:spLocks xmlns:a="http://schemas.openxmlformats.org/drawingml/2006/main" noGrp="1"/>
          </p:cNvSpPr>
          <p:nvPr/>
        </p:nvSpPr>
        <p:spPr>
          <a:xfrm xmlns:a="http://schemas.openxmlformats.org/drawingml/2006/main">
            <a:off x="647700" y="6305550"/>
            <a:ext cx="10896600" cy="0"/>
          </a:xfrm>
          <a:prstGeom xmlns:a="http://schemas.openxmlformats.org/drawingml/2006/main" prst="line">
            <a:avLst/>
          </a:prstGeom>
          <a:noFill xmlns:a="http://schemas.openxmlformats.org/drawingml/2006/main"/>
          <a:ln xmlns:a="http://schemas.openxmlformats.org/drawingml/2006/main" w="11430">
            <a:solidFill>
              <a:srgbClr val="CFD6D6"/>
            </a:solidFill>
            <a:prstDash val="solid"/>
          </a:ln>
        </p:spPr>
      </p:sp>
      <p:sp>
        <p:nvSpPr>
          <p:cNvPr id="10" name="提案・仮想例  ／  まずは低リスクで、結果を確かめやすい仕">
            <a:extLst xmlns:a="http://schemas.openxmlformats.org/drawingml/2006/main">
              <a:ext uri="{FF2B5EF4-FFF2-40B4-BE49-F238E27FC236}">
                <a16:creationId xmlns:a16="http://schemas.microsoft.com/office/drawing/2014/main" id="{BFDE29D8-2BA9-4EB7-890B-AADD178B34C0}"/>
              </a:ext>
            </a:extLst>
          </p:cNvPr>
          <p:cNvSpPr>
            <a:spLocks xmlns:a="http://schemas.openxmlformats.org/drawingml/2006/main" noGrp="1"/>
          </p:cNvSpPr>
          <p:nvPr/>
        </p:nvSpPr>
        <p:spPr>
          <a:xfrm xmlns:a="http://schemas.openxmlformats.org/drawingml/2006/main">
            <a:off x="647700" y="5905500"/>
            <a:ext cx="108966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1425" b="0">
                <a:solidFill>
                  <a:srgbClr val="455965"/>
                </a:solidFill>
                <a:latin typeface="Noto Sans CJK JP"/>
                <a:ea typeface="Noto Sans CJK JP"/>
                <a:cs typeface="Noto Sans CJK JP"/>
              </a:defRPr>
            </a:pPr>
            <a:r>
              <a:rPr sz="1425" b="0">
                <a:solidFill>
                  <a:srgbClr val="455965"/>
                </a:solidFill>
                <a:latin typeface="Noto Sans CJK JP"/>
                <a:ea typeface="Noto Sans CJK JP"/>
                <a:cs typeface="Noto Sans CJK JP"/>
              </a:rPr>
              <a:t>提案・仮想例  ／  まずは低リスクで、結果を確かめやすい仕事から試す</a:t>
            </a:r>
          </a:p>
        </p:txBody>
      </p:sp>
      <p:sp>
        <p:nvSpPr>
          <p:cNvPr id="11" name="背景：dots利用ガイド">
            <a:extLst xmlns:a="http://schemas.openxmlformats.org/drawingml/2006/main">
              <a:ext uri="{FF2B5EF4-FFF2-40B4-BE49-F238E27FC236}">
                <a16:creationId xmlns:a16="http://schemas.microsoft.com/office/drawing/2014/main" id="{C624ED8D-3A58-48CF-A2FE-FB3B7D3A1838}"/>
              </a:ext>
            </a:extLst>
          </p:cNvPr>
          <p:cNvSpPr>
            <a:spLocks xmlns:a="http://schemas.openxmlformats.org/drawingml/2006/main" noGrp="1"/>
          </p:cNvSpPr>
          <p:nvPr/>
        </p:nvSpPr>
        <p:spPr>
          <a:xfrm xmlns:a="http://schemas.openxmlformats.org/drawingml/2006/main">
            <a:off x="647700" y="6448425"/>
            <a:ext cx="2286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1125" b="0">
                <a:solidFill>
                  <a:srgbClr val="455965"/>
                </a:solidFill>
                <a:latin typeface="Noto Sans CJK JP"/>
                <a:ea typeface="Noto Sans CJK JP"/>
                <a:cs typeface="Noto Sans CJK JP"/>
              </a:defRPr>
            </a:pPr>
            <a:r>
              <a:rPr sz="1125" b="0">
                <a:solidFill>
                  <a:srgbClr val="455965"/>
                </a:solidFill>
                <a:latin typeface="Noto Sans CJK JP"/>
                <a:ea typeface="Noto Sans CJK JP"/>
                <a:cs typeface="Noto Sans CJK JP"/>
                <a:hlinkClick xmlns:r="http://schemas.openxmlformats.org/officeDocument/2006/relationships" r:id="R06bb03b3801d423f"/>
              </a:rPr>
              <a:t>背景：dots利用ガイド</a:t>
            </a:r>
          </a:p>
        </p:txBody>
      </p:sp>
      <p:sp>
        <p:nvSpPr>
          <p:cNvPr id="12" name="番組">
            <a:extLst xmlns:a="http://schemas.openxmlformats.org/drawingml/2006/main">
              <a:ext uri="{FF2B5EF4-FFF2-40B4-BE49-F238E27FC236}">
                <a16:creationId xmlns:a16="http://schemas.microsoft.com/office/drawing/2014/main" id="{A3CF7E5E-E903-4030-9446-2F5BB3162710}"/>
              </a:ext>
            </a:extLst>
          </p:cNvPr>
          <p:cNvSpPr>
            <a:spLocks xmlns:a="http://schemas.openxmlformats.org/drawingml/2006/main" noGrp="1"/>
          </p:cNvSpPr>
          <p:nvPr/>
        </p:nvSpPr>
        <p:spPr>
          <a:xfrm xmlns:a="http://schemas.openxmlformats.org/drawingml/2006/main">
            <a:off x="3086100" y="6448425"/>
            <a:ext cx="57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6000"/>
              </a:lnSpc>
              <a:buNone/>
              <a:defRPr sz="1125" b="0">
                <a:solidFill>
                  <a:srgbClr val="455965"/>
                </a:solidFill>
                <a:latin typeface="Noto Sans CJK JP"/>
                <a:ea typeface="Noto Sans CJK JP"/>
                <a:cs typeface="Noto Sans CJK JP"/>
              </a:defRPr>
            </a:pPr>
            <a:r>
              <a:rPr sz="1125" b="0">
                <a:solidFill>
                  <a:srgbClr val="455965"/>
                </a:solidFill>
                <a:latin typeface="Noto Sans CJK JP"/>
                <a:ea typeface="Noto Sans CJK JP"/>
                <a:cs typeface="Noto Sans CJK JP"/>
                <a:hlinkClick xmlns:r="http://schemas.openxmlformats.org/officeDocument/2006/relationships" r:id="R126cbc3df9784226"/>
              </a:rPr>
              <a:t>番組</a:t>
            </a:r>
          </a:p>
        </p:txBody>
      </p:sp>
      <p:sp>
        <p:nvSpPr>
          <p:cNvPr id="13" name="12">
            <a:extLst xmlns:a="http://schemas.openxmlformats.org/drawingml/2006/main">
              <a:ext uri="{FF2B5EF4-FFF2-40B4-BE49-F238E27FC236}">
                <a16:creationId xmlns:a16="http://schemas.microsoft.com/office/drawing/2014/main" id="{530FC78F-2AF1-4C76-B837-8F99A2DAB28C}"/>
              </a:ext>
            </a:extLst>
          </p:cNvPr>
          <p:cNvSpPr>
            <a:spLocks xmlns:a="http://schemas.openxmlformats.org/drawingml/2006/main" noGrp="1"/>
          </p:cNvSpPr>
          <p:nvPr/>
        </p:nvSpPr>
        <p:spPr>
          <a:xfrm xmlns:a="http://schemas.openxmlformats.org/drawingml/2006/main">
            <a:off x="11049000" y="6429375"/>
            <a:ext cx="4953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16000"/>
              </a:lnSpc>
              <a:buNone/>
              <a:defRPr sz="1200" b="0">
                <a:solidFill>
                  <a:srgbClr val="455965"/>
                </a:solidFill>
                <a:latin typeface="Noto Sans CJK JP"/>
                <a:ea typeface="Noto Sans CJK JP"/>
                <a:cs typeface="Noto Sans CJK JP"/>
              </a:defRPr>
            </a:pPr>
            <a:r>
              <a:rPr sz="1200" b="0">
                <a:solidFill>
                  <a:srgbClr val="455965"/>
                </a:solidFill>
                <a:latin typeface="Noto Sans CJK JP"/>
                <a:ea typeface="Noto Sans CJK JP"/>
                <a:cs typeface="Noto Sans CJK JP"/>
              </a:rPr>
              <a:t>12</a:t>
            </a:r>
          </a:p>
        </p:txBody>
      </p:sp>
    </p:spTree>
    <p:extLst>
      <p:ext uri="{BB962C8B-B14F-4D97-AF65-F5344CB8AC3E}">
        <p14:creationId xmlns:p14="http://schemas.microsoft.com/office/powerpoint/2010/main" val="2065951575"/>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2026-10-03T00:47:02.6560000Z</dcterms:created>
  <dcterms:modified xsi:type="dcterms:W3CDTF">2026-10-03T00:47:02.6560000Z</dcterms:modified>
</coreProperties>
</file>